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73"/>
  </p:handoutMasterIdLst>
  <p:sldIdLst>
    <p:sldId id="267" r:id="rId2"/>
    <p:sldId id="361" r:id="rId3"/>
    <p:sldId id="350" r:id="rId4"/>
    <p:sldId id="351" r:id="rId5"/>
    <p:sldId id="352" r:id="rId6"/>
    <p:sldId id="353" r:id="rId7"/>
    <p:sldId id="354" r:id="rId8"/>
    <p:sldId id="355" r:id="rId9"/>
    <p:sldId id="356" r:id="rId10"/>
    <p:sldId id="256" r:id="rId11"/>
    <p:sldId id="357" r:id="rId12"/>
    <p:sldId id="358" r:id="rId13"/>
    <p:sldId id="359" r:id="rId14"/>
    <p:sldId id="360" r:id="rId15"/>
    <p:sldId id="362" r:id="rId16"/>
    <p:sldId id="363" r:id="rId17"/>
    <p:sldId id="364" r:id="rId18"/>
    <p:sldId id="365" r:id="rId19"/>
    <p:sldId id="366" r:id="rId20"/>
    <p:sldId id="367" r:id="rId21"/>
    <p:sldId id="368" r:id="rId22"/>
    <p:sldId id="343" r:id="rId23"/>
    <p:sldId id="369" r:id="rId24"/>
    <p:sldId id="370" r:id="rId25"/>
    <p:sldId id="378" r:id="rId26"/>
    <p:sldId id="371" r:id="rId27"/>
    <p:sldId id="373" r:id="rId28"/>
    <p:sldId id="372" r:id="rId29"/>
    <p:sldId id="379" r:id="rId30"/>
    <p:sldId id="380" r:id="rId31"/>
    <p:sldId id="381" r:id="rId32"/>
    <p:sldId id="382" r:id="rId33"/>
    <p:sldId id="383" r:id="rId34"/>
    <p:sldId id="384" r:id="rId35"/>
    <p:sldId id="385" r:id="rId36"/>
    <p:sldId id="387" r:id="rId37"/>
    <p:sldId id="396" r:id="rId38"/>
    <p:sldId id="397" r:id="rId39"/>
    <p:sldId id="398" r:id="rId40"/>
    <p:sldId id="399" r:id="rId41"/>
    <p:sldId id="400" r:id="rId42"/>
    <p:sldId id="401" r:id="rId43"/>
    <p:sldId id="402" r:id="rId44"/>
    <p:sldId id="403" r:id="rId45"/>
    <p:sldId id="404" r:id="rId46"/>
    <p:sldId id="344" r:id="rId47"/>
    <p:sldId id="258" r:id="rId48"/>
    <p:sldId id="259" r:id="rId49"/>
    <p:sldId id="260" r:id="rId50"/>
    <p:sldId id="262" r:id="rId51"/>
    <p:sldId id="264" r:id="rId52"/>
    <p:sldId id="263" r:id="rId53"/>
    <p:sldId id="265" r:id="rId54"/>
    <p:sldId id="266" r:id="rId55"/>
    <p:sldId id="386" r:id="rId56"/>
    <p:sldId id="405" r:id="rId57"/>
    <p:sldId id="406" r:id="rId58"/>
    <p:sldId id="407" r:id="rId59"/>
    <p:sldId id="408" r:id="rId60"/>
    <p:sldId id="409" r:id="rId61"/>
    <p:sldId id="388" r:id="rId62"/>
    <p:sldId id="389" r:id="rId63"/>
    <p:sldId id="390" r:id="rId64"/>
    <p:sldId id="393" r:id="rId65"/>
    <p:sldId id="395" r:id="rId66"/>
    <p:sldId id="392" r:id="rId67"/>
    <p:sldId id="268" r:id="rId68"/>
    <p:sldId id="410" r:id="rId69"/>
    <p:sldId id="411" r:id="rId70"/>
    <p:sldId id="391" r:id="rId71"/>
    <p:sldId id="415" r:id="rId72"/>
    <p:sldId id="394" r:id="rId73"/>
    <p:sldId id="412" r:id="rId74"/>
    <p:sldId id="413" r:id="rId75"/>
    <p:sldId id="414" r:id="rId76"/>
    <p:sldId id="269" r:id="rId77"/>
    <p:sldId id="337" r:id="rId78"/>
    <p:sldId id="345" r:id="rId79"/>
    <p:sldId id="270" r:id="rId80"/>
    <p:sldId id="272" r:id="rId81"/>
    <p:sldId id="271" r:id="rId82"/>
    <p:sldId id="417" r:id="rId83"/>
    <p:sldId id="416" r:id="rId84"/>
    <p:sldId id="418" r:id="rId85"/>
    <p:sldId id="419" r:id="rId86"/>
    <p:sldId id="420" r:id="rId87"/>
    <p:sldId id="421" r:id="rId88"/>
    <p:sldId id="422" r:id="rId89"/>
    <p:sldId id="423" r:id="rId90"/>
    <p:sldId id="424" r:id="rId91"/>
    <p:sldId id="426" r:id="rId92"/>
    <p:sldId id="427" r:id="rId93"/>
    <p:sldId id="428" r:id="rId94"/>
    <p:sldId id="429" r:id="rId95"/>
    <p:sldId id="430" r:id="rId96"/>
    <p:sldId id="432" r:id="rId97"/>
    <p:sldId id="425" r:id="rId98"/>
    <p:sldId id="435" r:id="rId99"/>
    <p:sldId id="436" r:id="rId100"/>
    <p:sldId id="437" r:id="rId101"/>
    <p:sldId id="276" r:id="rId102"/>
    <p:sldId id="433" r:id="rId103"/>
    <p:sldId id="438" r:id="rId104"/>
    <p:sldId id="439" r:id="rId105"/>
    <p:sldId id="440" r:id="rId106"/>
    <p:sldId id="441" r:id="rId107"/>
    <p:sldId id="442" r:id="rId108"/>
    <p:sldId id="444" r:id="rId109"/>
    <p:sldId id="443" r:id="rId110"/>
    <p:sldId id="431" r:id="rId111"/>
    <p:sldId id="445" r:id="rId112"/>
    <p:sldId id="434" r:id="rId113"/>
    <p:sldId id="446" r:id="rId114"/>
    <p:sldId id="447" r:id="rId115"/>
    <p:sldId id="448" r:id="rId116"/>
    <p:sldId id="452" r:id="rId117"/>
    <p:sldId id="338" r:id="rId118"/>
    <p:sldId id="453" r:id="rId119"/>
    <p:sldId id="457" r:id="rId120"/>
    <p:sldId id="458" r:id="rId121"/>
    <p:sldId id="459" r:id="rId122"/>
    <p:sldId id="460" r:id="rId123"/>
    <p:sldId id="461" r:id="rId124"/>
    <p:sldId id="462" r:id="rId125"/>
    <p:sldId id="463" r:id="rId126"/>
    <p:sldId id="464" r:id="rId127"/>
    <p:sldId id="465" r:id="rId128"/>
    <p:sldId id="466" r:id="rId129"/>
    <p:sldId id="467" r:id="rId130"/>
    <p:sldId id="468" r:id="rId131"/>
    <p:sldId id="454" r:id="rId132"/>
    <p:sldId id="469" r:id="rId133"/>
    <p:sldId id="470" r:id="rId134"/>
    <p:sldId id="471" r:id="rId135"/>
    <p:sldId id="472" r:id="rId136"/>
    <p:sldId id="474" r:id="rId137"/>
    <p:sldId id="473" r:id="rId138"/>
    <p:sldId id="500" r:id="rId139"/>
    <p:sldId id="475" r:id="rId140"/>
    <p:sldId id="476" r:id="rId141"/>
    <p:sldId id="477" r:id="rId142"/>
    <p:sldId id="478" r:id="rId143"/>
    <p:sldId id="455" r:id="rId144"/>
    <p:sldId id="479" r:id="rId145"/>
    <p:sldId id="480" r:id="rId146"/>
    <p:sldId id="481" r:id="rId147"/>
    <p:sldId id="482" r:id="rId148"/>
    <p:sldId id="483" r:id="rId149"/>
    <p:sldId id="499" r:id="rId150"/>
    <p:sldId id="484" r:id="rId151"/>
    <p:sldId id="485" r:id="rId152"/>
    <p:sldId id="486" r:id="rId153"/>
    <p:sldId id="487" r:id="rId154"/>
    <p:sldId id="497" r:id="rId155"/>
    <p:sldId id="498" r:id="rId156"/>
    <p:sldId id="488" r:id="rId157"/>
    <p:sldId id="489" r:id="rId158"/>
    <p:sldId id="490" r:id="rId159"/>
    <p:sldId id="492" r:id="rId160"/>
    <p:sldId id="491" r:id="rId161"/>
    <p:sldId id="493" r:id="rId162"/>
    <p:sldId id="494" r:id="rId163"/>
    <p:sldId id="495" r:id="rId164"/>
    <p:sldId id="528" r:id="rId165"/>
    <p:sldId id="496" r:id="rId166"/>
    <p:sldId id="529" r:id="rId167"/>
    <p:sldId id="530" r:id="rId168"/>
    <p:sldId id="531" r:id="rId169"/>
    <p:sldId id="533" r:id="rId170"/>
    <p:sldId id="532" r:id="rId171"/>
    <p:sldId id="534" r:id="rId172"/>
    <p:sldId id="535" r:id="rId173"/>
    <p:sldId id="536" r:id="rId174"/>
    <p:sldId id="501" r:id="rId175"/>
    <p:sldId id="537" r:id="rId176"/>
    <p:sldId id="538" r:id="rId177"/>
    <p:sldId id="539" r:id="rId178"/>
    <p:sldId id="541" r:id="rId179"/>
    <p:sldId id="542" r:id="rId180"/>
    <p:sldId id="546" r:id="rId181"/>
    <p:sldId id="543" r:id="rId182"/>
    <p:sldId id="544" r:id="rId183"/>
    <p:sldId id="545" r:id="rId184"/>
    <p:sldId id="456" r:id="rId185"/>
    <p:sldId id="540" r:id="rId186"/>
    <p:sldId id="449" r:id="rId187"/>
    <p:sldId id="450" r:id="rId188"/>
    <p:sldId id="547" r:id="rId189"/>
    <p:sldId id="548" r:id="rId190"/>
    <p:sldId id="549" r:id="rId191"/>
    <p:sldId id="550" r:id="rId192"/>
    <p:sldId id="551" r:id="rId193"/>
    <p:sldId id="554" r:id="rId194"/>
    <p:sldId id="451" r:id="rId195"/>
    <p:sldId id="552" r:id="rId196"/>
    <p:sldId id="553" r:id="rId197"/>
    <p:sldId id="555" r:id="rId198"/>
    <p:sldId id="339" r:id="rId199"/>
    <p:sldId id="348" r:id="rId200"/>
    <p:sldId id="556" r:id="rId201"/>
    <p:sldId id="557" r:id="rId202"/>
    <p:sldId id="558" r:id="rId203"/>
    <p:sldId id="559" r:id="rId204"/>
    <p:sldId id="560" r:id="rId205"/>
    <p:sldId id="341" r:id="rId206"/>
    <p:sldId id="505" r:id="rId207"/>
    <p:sldId id="502" r:id="rId208"/>
    <p:sldId id="503" r:id="rId209"/>
    <p:sldId id="504" r:id="rId210"/>
    <p:sldId id="506" r:id="rId211"/>
    <p:sldId id="507" r:id="rId212"/>
    <p:sldId id="561" r:id="rId213"/>
    <p:sldId id="508" r:id="rId214"/>
    <p:sldId id="509" r:id="rId215"/>
    <p:sldId id="510" r:id="rId216"/>
    <p:sldId id="511" r:id="rId217"/>
    <p:sldId id="512" r:id="rId218"/>
    <p:sldId id="518" r:id="rId219"/>
    <p:sldId id="513" r:id="rId220"/>
    <p:sldId id="563" r:id="rId221"/>
    <p:sldId id="514" r:id="rId222"/>
    <p:sldId id="515" r:id="rId223"/>
    <p:sldId id="516" r:id="rId224"/>
    <p:sldId id="517" r:id="rId225"/>
    <p:sldId id="519" r:id="rId226"/>
    <p:sldId id="520" r:id="rId227"/>
    <p:sldId id="521" r:id="rId228"/>
    <p:sldId id="522" r:id="rId229"/>
    <p:sldId id="564" r:id="rId230"/>
    <p:sldId id="565" r:id="rId231"/>
    <p:sldId id="566" r:id="rId232"/>
    <p:sldId id="567" r:id="rId233"/>
    <p:sldId id="568" r:id="rId234"/>
    <p:sldId id="569" r:id="rId235"/>
    <p:sldId id="570" r:id="rId236"/>
    <p:sldId id="571" r:id="rId237"/>
    <p:sldId id="572" r:id="rId238"/>
    <p:sldId id="574" r:id="rId239"/>
    <p:sldId id="573" r:id="rId240"/>
    <p:sldId id="575" r:id="rId241"/>
    <p:sldId id="576" r:id="rId242"/>
    <p:sldId id="562" r:id="rId243"/>
    <p:sldId id="577" r:id="rId244"/>
    <p:sldId id="578" r:id="rId245"/>
    <p:sldId id="523" r:id="rId246"/>
    <p:sldId id="524" r:id="rId247"/>
    <p:sldId id="525" r:id="rId248"/>
    <p:sldId id="526" r:id="rId249"/>
    <p:sldId id="342" r:id="rId250"/>
    <p:sldId id="527" r:id="rId251"/>
    <p:sldId id="579" r:id="rId252"/>
    <p:sldId id="580" r:id="rId253"/>
    <p:sldId id="581" r:id="rId254"/>
    <p:sldId id="582" r:id="rId255"/>
    <p:sldId id="583" r:id="rId256"/>
    <p:sldId id="584" r:id="rId257"/>
    <p:sldId id="585" r:id="rId258"/>
    <p:sldId id="340" r:id="rId259"/>
    <p:sldId id="277" r:id="rId260"/>
    <p:sldId id="278" r:id="rId261"/>
    <p:sldId id="280" r:id="rId262"/>
    <p:sldId id="279" r:id="rId263"/>
    <p:sldId id="281" r:id="rId264"/>
    <p:sldId id="282" r:id="rId265"/>
    <p:sldId id="283" r:id="rId266"/>
    <p:sldId id="285" r:id="rId267"/>
    <p:sldId id="287" r:id="rId268"/>
    <p:sldId id="288" r:id="rId269"/>
    <p:sldId id="286" r:id="rId270"/>
    <p:sldId id="289" r:id="rId271"/>
    <p:sldId id="284" r:id="rId2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98" d="100"/>
          <a:sy n="98" d="100"/>
        </p:scale>
        <p:origin x="78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090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slide" Target="slides/slide243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65" Type="http://schemas.openxmlformats.org/officeDocument/2006/relationships/slide" Target="slides/slide264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71" Type="http://schemas.openxmlformats.org/officeDocument/2006/relationships/slide" Target="slides/slide270.xml"/><Relationship Id="rId276" Type="http://schemas.openxmlformats.org/officeDocument/2006/relationships/theme" Target="theme/theme1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tableStyles" Target="tableStyle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handoutMaster" Target="handoutMasters/handoutMaster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viewProps" Target="viewProps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8100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7FB5-CBD4-480D-934D-1892F4CD97F1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39A73-9700-456E-9B5F-181851C98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933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7FB5-CBD4-480D-934D-1892F4CD97F1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39A73-9700-456E-9B5F-181851C98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254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7FB5-CBD4-480D-934D-1892F4CD97F1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39A73-9700-456E-9B5F-181851C98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07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7FB5-CBD4-480D-934D-1892F4CD97F1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39A73-9700-456E-9B5F-181851C98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43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7FB5-CBD4-480D-934D-1892F4CD97F1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39A73-9700-456E-9B5F-181851C98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80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7FB5-CBD4-480D-934D-1892F4CD97F1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39A73-9700-456E-9B5F-181851C98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76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7FB5-CBD4-480D-934D-1892F4CD97F1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39A73-9700-456E-9B5F-181851C98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82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7FB5-CBD4-480D-934D-1892F4CD97F1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39A73-9700-456E-9B5F-181851C98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436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7FB5-CBD4-480D-934D-1892F4CD97F1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39A73-9700-456E-9B5F-181851C98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04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7FB5-CBD4-480D-934D-1892F4CD97F1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39A73-9700-456E-9B5F-181851C98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7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7FB5-CBD4-480D-934D-1892F4CD97F1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39A73-9700-456E-9B5F-181851C98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58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F17FB5-CBD4-480D-934D-1892F4CD97F1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E39A73-9700-456E-9B5F-181851C98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28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6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3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1.png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4.png"/><Relationship Id="rId4" Type="http://schemas.openxmlformats.org/officeDocument/2006/relationships/image" Target="../media/image343.png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garrettgman.github.io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garrettgman.github.io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garrettgman.github.io/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garrettgman.github.io/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7852" y="1925053"/>
            <a:ext cx="844616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 smtClean="0"/>
              <a:t>1. Introduction to R and R Studio</a:t>
            </a:r>
            <a:endParaRPr 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3393271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5643" y="529390"/>
            <a:ext cx="93846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1a. Importing and Exporting Data into R Studio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3848002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23" y="1061991"/>
            <a:ext cx="5026242" cy="41378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712" y="2620370"/>
            <a:ext cx="4647339" cy="38258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1254" y="2056523"/>
            <a:ext cx="6420746" cy="3429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928" y="170598"/>
            <a:ext cx="6839905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657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31" y="1719618"/>
            <a:ext cx="7328666" cy="45145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31" y="504329"/>
            <a:ext cx="7621064" cy="9907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55112" y="2197289"/>
            <a:ext cx="370479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Further customization of histograms</a:t>
            </a:r>
          </a:p>
          <a:p>
            <a:endParaRPr lang="en-US" dirty="0"/>
          </a:p>
          <a:p>
            <a:r>
              <a:rPr lang="en-US" dirty="0" err="1" smtClean="0"/>
              <a:t>facet_wrap</a:t>
            </a:r>
            <a:r>
              <a:rPr lang="en-US" dirty="0" smtClean="0"/>
              <a:t>() – makes panel</a:t>
            </a:r>
          </a:p>
          <a:p>
            <a:endParaRPr lang="en-US" dirty="0" smtClean="0"/>
          </a:p>
          <a:p>
            <a:r>
              <a:rPr lang="en-US" dirty="0" err="1" smtClean="0"/>
              <a:t>geom_vline</a:t>
            </a:r>
            <a:r>
              <a:rPr lang="en-US" dirty="0" smtClean="0"/>
              <a:t>() – adds vertical line at .3</a:t>
            </a:r>
          </a:p>
          <a:p>
            <a:endParaRPr lang="en-US" dirty="0" smtClean="0"/>
          </a:p>
          <a:p>
            <a:r>
              <a:rPr lang="en-US" dirty="0" err="1" smtClean="0"/>
              <a:t>postion</a:t>
            </a:r>
            <a:r>
              <a:rPr lang="en-US" dirty="0" smtClean="0"/>
              <a:t>=“identity” – ensures consistency of x-scale </a:t>
            </a:r>
          </a:p>
          <a:p>
            <a:endParaRPr lang="en-US" dirty="0"/>
          </a:p>
          <a:p>
            <a:r>
              <a:rPr lang="en-US" dirty="0" err="1" smtClean="0"/>
              <a:t>binwidth</a:t>
            </a:r>
            <a:r>
              <a:rPr lang="en-US" dirty="0" smtClean="0"/>
              <a:t>=.005  - determines size of each bin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0344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1263" y="264694"/>
            <a:ext cx="4707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Making boxplots in ggplot2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63" y="2411685"/>
            <a:ext cx="5828571" cy="35904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86" y="1560440"/>
            <a:ext cx="6535062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6166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64" y="2029548"/>
            <a:ext cx="5828571" cy="35904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804" y="409707"/>
            <a:ext cx="8526065" cy="11526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15221" y="2357094"/>
            <a:ext cx="4599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Redefining factor levels to ensure preferred order on x-axis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23322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87675" y="2062492"/>
            <a:ext cx="4599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Overlaying raw data over boxplots can be a very useful way of demonstrating the distribution of data within and between groups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05" y="2247158"/>
            <a:ext cx="4761905" cy="41523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05" y="278535"/>
            <a:ext cx="8678486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207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81" y="2198970"/>
            <a:ext cx="4761905" cy="41523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06" y="268638"/>
            <a:ext cx="9935962" cy="17623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28348" y="2961563"/>
            <a:ext cx="4326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Adding a “fill” term inside “</a:t>
            </a:r>
            <a:r>
              <a:rPr lang="en-US" dirty="0" err="1" smtClean="0"/>
              <a:t>aes</a:t>
            </a:r>
            <a:r>
              <a:rPr lang="en-US" dirty="0" smtClean="0"/>
              <a:t>” allows us to compare boxplots across two factors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0645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35" y="2185322"/>
            <a:ext cx="4761905" cy="41523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617" y="257016"/>
            <a:ext cx="8621328" cy="12670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69289" y="2185322"/>
            <a:ext cx="25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dotplot</a:t>
            </a:r>
            <a:r>
              <a:rPr lang="en-US" dirty="0" smtClean="0"/>
              <a:t> (</a:t>
            </a:r>
            <a:r>
              <a:rPr lang="en-US" dirty="0" err="1" smtClean="0"/>
              <a:t>beeswarm</a:t>
            </a:r>
            <a:r>
              <a:rPr lang="en-US" dirty="0" smtClean="0"/>
              <a:t>) plots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6322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41" y="429402"/>
            <a:ext cx="8449854" cy="10860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41" y="1701582"/>
            <a:ext cx="7906853" cy="7525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41" y="2705619"/>
            <a:ext cx="4761905" cy="41523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28346" y="2879678"/>
            <a:ext cx="4827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Using “</a:t>
            </a:r>
            <a:r>
              <a:rPr lang="en-US" dirty="0" err="1" smtClean="0"/>
              <a:t>stat_summary</a:t>
            </a:r>
            <a:r>
              <a:rPr lang="en-US" dirty="0" smtClean="0"/>
              <a:t>()” to overlay summary stats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21834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518" y="2171674"/>
            <a:ext cx="4761905" cy="41523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013" y="644015"/>
            <a:ext cx="6211167" cy="8478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28346" y="2879678"/>
            <a:ext cx="4827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Using “</a:t>
            </a:r>
            <a:r>
              <a:rPr lang="en-US" dirty="0" err="1" smtClean="0"/>
              <a:t>stat_summary</a:t>
            </a:r>
            <a:r>
              <a:rPr lang="en-US" dirty="0" smtClean="0"/>
              <a:t>()” to overlay summary stats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22276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24" y="397786"/>
            <a:ext cx="10069330" cy="18862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24" y="2581108"/>
            <a:ext cx="4761905" cy="4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7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66" y="1548045"/>
            <a:ext cx="11042066" cy="43714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5766" y="264695"/>
            <a:ext cx="6373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Importing a CSV file:    read.csv()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39106208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441" y="181731"/>
            <a:ext cx="3147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Beware of Dynamite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4790365" y="6326706"/>
            <a:ext cx="75335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http://biostat.mc.vanderbilt.edu/wiki/pub/Main/TatsukiRcode/Poster3.pdf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09" y="1381001"/>
            <a:ext cx="9431167" cy="41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61888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28" y="1401590"/>
            <a:ext cx="10390632" cy="398043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90365" y="6326706"/>
            <a:ext cx="75335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http://biostat.mc.vanderbilt.edu/wiki/pub/Main/TatsukiRcode/Poster3.pdf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9441" y="181731"/>
            <a:ext cx="3147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Beware of Dynamite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1817373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1263" y="264694"/>
            <a:ext cx="5773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Making dynamite plots in ggplot2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63" y="1267096"/>
            <a:ext cx="6477904" cy="32865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1263" y="5302746"/>
            <a:ext cx="9356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easiest way to do this is to summarize data first using e.g. </a:t>
            </a:r>
            <a:r>
              <a:rPr lang="en-US" dirty="0" err="1" smtClean="0"/>
              <a:t>dplyr</a:t>
            </a:r>
            <a:r>
              <a:rPr lang="en-US" dirty="0" smtClean="0"/>
              <a:t>, and then produce the graph.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167" y="2185777"/>
            <a:ext cx="4267796" cy="26673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63" y="1034798"/>
            <a:ext cx="7868748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3853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81" y="1396197"/>
            <a:ext cx="5973009" cy="9812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81" y="2705619"/>
            <a:ext cx="4761905" cy="41523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7119" y="232012"/>
            <a:ext cx="4384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 </a:t>
            </a:r>
            <a:r>
              <a:rPr lang="en-US" b="1" dirty="0" err="1" smtClean="0"/>
              <a:t>geom_bar</a:t>
            </a:r>
            <a:r>
              <a:rPr lang="en-US" b="1" dirty="0" smtClean="0"/>
              <a:t>() </a:t>
            </a:r>
            <a:r>
              <a:rPr lang="en-US" dirty="0" smtClean="0"/>
              <a:t>to plot means across groups</a:t>
            </a:r>
          </a:p>
          <a:p>
            <a:r>
              <a:rPr lang="en-US" dirty="0" smtClean="0"/>
              <a:t>Use </a:t>
            </a:r>
            <a:r>
              <a:rPr lang="en-US" b="1" dirty="0" err="1" smtClean="0"/>
              <a:t>geom_errorbar</a:t>
            </a:r>
            <a:r>
              <a:rPr lang="en-US" b="1" dirty="0" smtClean="0"/>
              <a:t>() </a:t>
            </a:r>
            <a:r>
              <a:rPr lang="en-US" dirty="0" smtClean="0"/>
              <a:t>to plot error bars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15200" y="2838733"/>
            <a:ext cx="408068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Using  fill=</a:t>
            </a:r>
            <a:r>
              <a:rPr lang="en-US" dirty="0" err="1" smtClean="0"/>
              <a:t>pop_grp</a:t>
            </a:r>
            <a:r>
              <a:rPr lang="en-US" dirty="0" smtClean="0"/>
              <a:t>  means we are plotting 2 bars per region  (one for ‘high’ and one for ‘low’).</a:t>
            </a:r>
          </a:p>
          <a:p>
            <a:endParaRPr lang="en-US" dirty="0"/>
          </a:p>
          <a:p>
            <a:r>
              <a:rPr lang="en-US" dirty="0" smtClean="0"/>
              <a:t>We therefore use ‘</a:t>
            </a:r>
            <a:r>
              <a:rPr lang="en-US" dirty="0" err="1" smtClean="0"/>
              <a:t>postion</a:t>
            </a:r>
            <a:r>
              <a:rPr lang="en-US" dirty="0" smtClean="0"/>
              <a:t>=</a:t>
            </a:r>
            <a:r>
              <a:rPr lang="en-US" dirty="0" err="1" smtClean="0"/>
              <a:t>position_dodge</a:t>
            </a:r>
            <a:r>
              <a:rPr lang="en-US" dirty="0" smtClean="0"/>
              <a:t>()’    and stat=“identity”    </a:t>
            </a:r>
          </a:p>
          <a:p>
            <a:r>
              <a:rPr lang="en-US" dirty="0" smtClean="0"/>
              <a:t>to put them side by side rather than having them stack on top of each other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04008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20" y="2907953"/>
            <a:ext cx="8192643" cy="345805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179" y="588534"/>
            <a:ext cx="5319769" cy="46388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0501" y="477671"/>
            <a:ext cx="45174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Likewise, for line graphs – we just need to summarize the data first</a:t>
            </a:r>
          </a:p>
          <a:p>
            <a:endParaRPr lang="en-US" dirty="0"/>
          </a:p>
          <a:p>
            <a:r>
              <a:rPr lang="en-US" dirty="0" smtClean="0"/>
              <a:t>We can use </a:t>
            </a:r>
            <a:r>
              <a:rPr lang="en-US" b="1" dirty="0" err="1" smtClean="0"/>
              <a:t>geom_errorbar</a:t>
            </a:r>
            <a:r>
              <a:rPr lang="en-US" b="1" dirty="0" smtClean="0"/>
              <a:t>()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7813930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73" y="2226266"/>
            <a:ext cx="4761905" cy="41523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073" y="555170"/>
            <a:ext cx="7602011" cy="75258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08073" y="40944"/>
            <a:ext cx="4146064" cy="555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496334" y="2524836"/>
            <a:ext cx="49268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Sometimes using ribbons (shaded regions) rather than error bars are more aesthetically pleasing.</a:t>
            </a:r>
          </a:p>
          <a:p>
            <a:endParaRPr lang="en-US" dirty="0"/>
          </a:p>
          <a:p>
            <a:r>
              <a:rPr lang="en-US" dirty="0" smtClean="0"/>
              <a:t>This can be done using  </a:t>
            </a:r>
            <a:r>
              <a:rPr lang="en-US" b="1" dirty="0" err="1" smtClean="0"/>
              <a:t>geom_ribbon</a:t>
            </a:r>
            <a:r>
              <a:rPr lang="en-US" b="1" dirty="0" smtClean="0"/>
              <a:t>()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3954674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6728" y="300251"/>
            <a:ext cx="1476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Chaining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548417" y="361806"/>
            <a:ext cx="7274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One last thing…  - the beauty of the pipe is that we don’t have to reassign </a:t>
            </a:r>
            <a:r>
              <a:rPr lang="en-US" dirty="0" err="1" smtClean="0"/>
              <a:t>subsetted</a:t>
            </a:r>
            <a:r>
              <a:rPr lang="en-US" dirty="0" smtClean="0"/>
              <a:t> data to a new object before plotting.  We can go directly from the raw data to the plot like this: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81" y="2296180"/>
            <a:ext cx="6500369" cy="25897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545" y="2144379"/>
            <a:ext cx="4761905" cy="415238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876184" y="3971499"/>
            <a:ext cx="1037230" cy="1610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899766" y="5472749"/>
            <a:ext cx="4569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 we just directly chain the </a:t>
            </a:r>
            <a:r>
              <a:rPr lang="en-US" b="1" dirty="0" err="1" smtClean="0"/>
              <a:t>dplyr</a:t>
            </a:r>
            <a:r>
              <a:rPr lang="en-US" b="1" dirty="0" smtClean="0"/>
              <a:t> </a:t>
            </a:r>
            <a:r>
              <a:rPr lang="en-US" dirty="0" smtClean="0"/>
              <a:t>operations with the </a:t>
            </a:r>
            <a:r>
              <a:rPr lang="en-US" b="1" dirty="0" smtClean="0"/>
              <a:t>ggplot2 </a:t>
            </a:r>
            <a:r>
              <a:rPr lang="en-US" dirty="0" smtClean="0"/>
              <a:t>operations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36728" y="4176215"/>
            <a:ext cx="439456" cy="2120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2388" y="6237023"/>
            <a:ext cx="4569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 need to tell it what data to use – it uses what comes immediately before it in the chain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2141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3028" y="2320479"/>
            <a:ext cx="1081841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3. Parametric Statistics</a:t>
            </a:r>
            <a:endParaRPr 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366691049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5643" y="529390"/>
            <a:ext cx="93846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3a. Testing normality and variances of distributions</a:t>
            </a:r>
            <a:endParaRPr lang="en-US" sz="4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910686" y="2715904"/>
            <a:ext cx="7151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Parametric statistics often have specific assumptions.  Two common ones are that data are normally distributed and there is homogeneity of variance across groups.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33687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74" y="1865598"/>
            <a:ext cx="3372321" cy="23625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874" y="464024"/>
            <a:ext cx="5322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Visual inspection of the normality of the distribution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4263" y="2565779"/>
            <a:ext cx="6155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 dataset shows the hygiene level (lower scores = worse) for festival goers over 3 days of a festival.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790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45766" y="264695"/>
            <a:ext cx="7763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Importing a CSV file:    </a:t>
            </a:r>
            <a:r>
              <a:rPr lang="en-US" sz="3600" b="1" dirty="0" err="1" smtClean="0"/>
              <a:t>readr</a:t>
            </a:r>
            <a:r>
              <a:rPr lang="en-US" sz="3600" b="1" dirty="0" smtClean="0"/>
              <a:t>::</a:t>
            </a:r>
            <a:r>
              <a:rPr lang="en-US" sz="3600" b="1" dirty="0" err="1" smtClean="0"/>
              <a:t>read_csv</a:t>
            </a:r>
            <a:r>
              <a:rPr lang="en-US" sz="3600" b="1" dirty="0" smtClean="0"/>
              <a:t>()</a:t>
            </a:r>
            <a:endParaRPr lang="en-US" sz="3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66" y="1744515"/>
            <a:ext cx="10922968" cy="12633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5766" y="3850105"/>
            <a:ext cx="1025484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“</a:t>
            </a:r>
            <a:r>
              <a:rPr lang="en-US" sz="2000" dirty="0" err="1" smtClean="0"/>
              <a:t>readr</a:t>
            </a:r>
            <a:r>
              <a:rPr lang="en-US" sz="2000" dirty="0" smtClean="0"/>
              <a:t>” is a package that is installed with the “</a:t>
            </a:r>
            <a:r>
              <a:rPr lang="en-US" sz="2000" dirty="0" err="1" smtClean="0"/>
              <a:t>tidyverse</a:t>
            </a:r>
            <a:r>
              <a:rPr lang="en-US" sz="2000" dirty="0" smtClean="0"/>
              <a:t>” suite of packages.</a:t>
            </a:r>
          </a:p>
          <a:p>
            <a:endParaRPr lang="en-US" sz="2000" dirty="0"/>
          </a:p>
          <a:p>
            <a:r>
              <a:rPr lang="en-US" sz="2000" dirty="0" smtClean="0"/>
              <a:t>To call a specific function from a specific package we use the double colon between the package and function names.</a:t>
            </a:r>
          </a:p>
          <a:p>
            <a:endParaRPr lang="en-US" sz="2000" dirty="0"/>
          </a:p>
          <a:p>
            <a:r>
              <a:rPr lang="en-US" sz="2000" dirty="0" smtClean="0"/>
              <a:t>If you load the library, you do not need to do this.  I’m doing it throughout so that you can see which function comes from which library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1452360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243" y="2458277"/>
            <a:ext cx="4761905" cy="415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243" y="948017"/>
            <a:ext cx="9040487" cy="10860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68537" y="2729551"/>
            <a:ext cx="56501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a histogram plot – we can add a normal distribution curve for a given mean and standard deviation</a:t>
            </a:r>
          </a:p>
          <a:p>
            <a:endParaRPr lang="en-US" dirty="0"/>
          </a:p>
          <a:p>
            <a:r>
              <a:rPr lang="en-US" dirty="0" smtClean="0"/>
              <a:t>This enables us to make some informed decisions about the likelihood of the data being normally distributed.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29076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587" y="1352809"/>
            <a:ext cx="4761905" cy="415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27" y="1800512"/>
            <a:ext cx="4514553" cy="39366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117" y="5737202"/>
            <a:ext cx="2667372" cy="3715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2587" y="5660992"/>
            <a:ext cx="5630061" cy="4477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0527" y="341194"/>
            <a:ext cx="115802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The QQ plot plots the cumulative values of our data against the theoretical cumulative values from a normal distribution</a:t>
            </a:r>
          </a:p>
          <a:p>
            <a:endParaRPr lang="en-US" dirty="0"/>
          </a:p>
          <a:p>
            <a:r>
              <a:rPr lang="en-US" dirty="0" smtClean="0"/>
              <a:t>Large deviations from a straight line are indicative of a non-normal distribution  (some tailing off at the extremes is typical)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0908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03" y="1061879"/>
            <a:ext cx="5171429" cy="47714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013" y="1061879"/>
            <a:ext cx="5393550" cy="28413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69040" y="4421875"/>
            <a:ext cx="49950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library ‘patchwork’ provides a nice way of putting multiple variables next to each other</a:t>
            </a:r>
          </a:p>
          <a:p>
            <a:endParaRPr lang="en-US" dirty="0"/>
          </a:p>
          <a:p>
            <a:r>
              <a:rPr lang="en-US" dirty="0" smtClean="0"/>
              <a:t>Here day2 and day3 appear to have non-normally distributed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51314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62" y="3331484"/>
            <a:ext cx="6163535" cy="29245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62" y="2071996"/>
            <a:ext cx="7411484" cy="6668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0527" y="341194"/>
            <a:ext cx="70194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 We should also examine the kurtosis and skewness of the distributions</a:t>
            </a:r>
          </a:p>
          <a:p>
            <a:endParaRPr lang="en-US" dirty="0"/>
          </a:p>
          <a:p>
            <a:r>
              <a:rPr lang="en-US" dirty="0" smtClean="0"/>
              <a:t>These can be done using the following functions: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6457" y="3988801"/>
            <a:ext cx="7792380" cy="197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29735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964" y="1049615"/>
            <a:ext cx="5715798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3492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59" y="1238514"/>
            <a:ext cx="7106642" cy="33437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1319" y="259307"/>
            <a:ext cx="1809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Dataset: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52077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45" y="1586567"/>
            <a:ext cx="10031225" cy="384863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6561" y="294395"/>
            <a:ext cx="98764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When using statistics that compare across individual groups, it is important to check that data is normally distributed within each group  - this can be done using </a:t>
            </a:r>
            <a:r>
              <a:rPr lang="en-US" b="1" dirty="0" smtClean="0"/>
              <a:t>by() </a:t>
            </a:r>
            <a:r>
              <a:rPr lang="en-US" dirty="0" smtClean="0"/>
              <a:t>as we saw earlier: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73265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874" y="464024"/>
            <a:ext cx="1038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r>
              <a:rPr lang="en-US" dirty="0" smtClean="0"/>
              <a:t>. Shapiro-Wilk Test  - Testing if a distribution could come from a normal distribution of a given mean and SD.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74" y="1278672"/>
            <a:ext cx="8983329" cy="1352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343" y="3190615"/>
            <a:ext cx="3848637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2422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785" y="1487606"/>
            <a:ext cx="6750843" cy="48440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5785" y="395785"/>
            <a:ext cx="8770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 with skewness and kurtosis, we should also perform the Shapiro-Wilk test across groups: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85523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630" y="1196285"/>
            <a:ext cx="8964051" cy="54192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8364" y="272955"/>
            <a:ext cx="112594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There are many ‘normality’ tests – and different software packages include different versions. Most people recommend using Shapiro-Wilk, however, here is a quick summary of how to perform some of the other commonly requested normality tests: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512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83" y="936938"/>
            <a:ext cx="9548578" cy="447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542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874" y="464024"/>
            <a:ext cx="438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  <a:r>
              <a:rPr lang="en-US" dirty="0" smtClean="0"/>
              <a:t>. </a:t>
            </a:r>
            <a:r>
              <a:rPr lang="en-US" dirty="0" err="1" smtClean="0"/>
              <a:t>Levene’s</a:t>
            </a:r>
            <a:r>
              <a:rPr lang="en-US" dirty="0" smtClean="0"/>
              <a:t> Test for Homogeneity of Variance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36979" y="1337481"/>
            <a:ext cx="5166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 the </a:t>
            </a:r>
            <a:r>
              <a:rPr lang="en-US" b="1" dirty="0" err="1" smtClean="0"/>
              <a:t>leveneTest</a:t>
            </a:r>
            <a:r>
              <a:rPr lang="en-US" b="1" dirty="0" smtClean="0"/>
              <a:t>() </a:t>
            </a:r>
            <a:r>
              <a:rPr lang="en-US" dirty="0" smtClean="0"/>
              <a:t>function from the package ‘car’: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639" y="2406203"/>
            <a:ext cx="10050278" cy="19910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39" y="4906139"/>
            <a:ext cx="9497750" cy="12765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07993" y="6340113"/>
            <a:ext cx="6549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 alternative is to calculate Hartley’s </a:t>
            </a:r>
            <a:r>
              <a:rPr lang="en-US" dirty="0" err="1" smtClean="0"/>
              <a:t>Fmax</a:t>
            </a:r>
            <a:r>
              <a:rPr lang="en-US" dirty="0" smtClean="0"/>
              <a:t> (see additional material)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6929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5643" y="529390"/>
            <a:ext cx="93846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3b. Paired and unpaired T-tests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14243186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05" y="1391549"/>
            <a:ext cx="8573696" cy="44297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6854" y="300251"/>
            <a:ext cx="1809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Dataset: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92112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553" y="1293411"/>
            <a:ext cx="3638095" cy="45714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72" y="2297833"/>
            <a:ext cx="6744641" cy="25625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136" y="395785"/>
            <a:ext cx="8933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function </a:t>
            </a:r>
            <a:r>
              <a:rPr lang="en-US" b="1" dirty="0" err="1" smtClean="0"/>
              <a:t>t.test</a:t>
            </a:r>
            <a:r>
              <a:rPr lang="en-US" b="1" dirty="0" smtClean="0"/>
              <a:t>() </a:t>
            </a:r>
            <a:r>
              <a:rPr lang="en-US" dirty="0" smtClean="0"/>
              <a:t>can be used for all t-tests (one-sample, two-sample, paired and unpaired)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35572" y="1596788"/>
            <a:ext cx="2091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A one-sample t-test:</a:t>
            </a:r>
            <a:endParaRPr lang="en-US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5841242" y="5403175"/>
            <a:ext cx="5964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When performing quick statistical procedures, it’s often easiest to make quick base-r graphics.  Here, we are using </a:t>
            </a:r>
            <a:r>
              <a:rPr lang="en-US" b="1" dirty="0" smtClean="0"/>
              <a:t>boxplot() </a:t>
            </a:r>
            <a:r>
              <a:rPr lang="en-US" dirty="0" smtClean="0"/>
              <a:t>to plot a boxplot.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16163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61" y="1912216"/>
            <a:ext cx="7297168" cy="25149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621" y="993159"/>
            <a:ext cx="3638095" cy="45714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5661" y="993159"/>
            <a:ext cx="678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 </a:t>
            </a:r>
            <a:r>
              <a:rPr lang="en-US" b="1" dirty="0" err="1" smtClean="0"/>
              <a:t>wilcox.test</a:t>
            </a:r>
            <a:r>
              <a:rPr lang="en-US" b="1" dirty="0" smtClean="0"/>
              <a:t>()</a:t>
            </a:r>
            <a:r>
              <a:rPr lang="en-US" dirty="0" smtClean="0"/>
              <a:t> for a non-parametric alternative to one-sample t-test: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90944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175" y="256182"/>
            <a:ext cx="3638095" cy="45714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1454" y="504968"/>
            <a:ext cx="210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Independent t-tests:</a:t>
            </a:r>
            <a:endParaRPr lang="en-US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60" y="1272798"/>
            <a:ext cx="6268325" cy="20195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660" y="3690878"/>
            <a:ext cx="6601746" cy="21148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50289" y="5196156"/>
            <a:ext cx="60459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Note: R automatically applies the Welch’s correction for unequal variances between groups</a:t>
            </a:r>
          </a:p>
          <a:p>
            <a:endParaRPr lang="en-US" dirty="0"/>
          </a:p>
          <a:p>
            <a:r>
              <a:rPr lang="en-US" dirty="0" smtClean="0"/>
              <a:t>R output includes confidence intervals of true mean difference</a:t>
            </a:r>
            <a:endParaRPr lang="en-US" dirty="0"/>
          </a:p>
        </p:txBody>
      </p:sp>
      <p:cxnSp>
        <p:nvCxnSpPr>
          <p:cNvPr id="9" name="Straight Arrow Connector 8"/>
          <p:cNvCxnSpPr>
            <a:stCxn id="11" idx="1"/>
          </p:cNvCxnSpPr>
          <p:nvPr/>
        </p:nvCxnSpPr>
        <p:spPr>
          <a:xfrm flipH="1">
            <a:off x="2497540" y="777435"/>
            <a:ext cx="3052749" cy="9967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550289" y="361936"/>
            <a:ext cx="1834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The tilde can be pronounced as “is predicted by”</a:t>
            </a:r>
            <a:endParaRPr lang="en-US" sz="1600" i="1" dirty="0"/>
          </a:p>
        </p:txBody>
      </p:sp>
      <p:cxnSp>
        <p:nvCxnSpPr>
          <p:cNvPr id="13" name="Straight Arrow Connector 12"/>
          <p:cNvCxnSpPr>
            <a:stCxn id="11" idx="1"/>
          </p:cNvCxnSpPr>
          <p:nvPr/>
        </p:nvCxnSpPr>
        <p:spPr>
          <a:xfrm flipH="1">
            <a:off x="2456495" y="777435"/>
            <a:ext cx="3093794" cy="15051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62718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79" y="1523372"/>
            <a:ext cx="3638095" cy="45714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1454" y="504968"/>
            <a:ext cx="210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Independent t-tests:</a:t>
            </a:r>
            <a:endParaRPr lang="en-US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521454" y="2829669"/>
            <a:ext cx="60459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Note: R automatically applies the Welch’s correction for unequal variances between groups</a:t>
            </a:r>
          </a:p>
          <a:p>
            <a:endParaRPr lang="en-US" dirty="0"/>
          </a:p>
          <a:p>
            <a:r>
              <a:rPr lang="en-US" dirty="0" smtClean="0"/>
              <a:t>You can perform the independent t-test by removing Welch’s correction – though in practice this isn’t a good idea. There is no real benefit to removing it when variances are equal – so best to keep in place.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54" y="1439470"/>
            <a:ext cx="9307224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21947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53" y="1490417"/>
            <a:ext cx="6201640" cy="24577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676" y="433600"/>
            <a:ext cx="3638095" cy="45714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7103" y="4817660"/>
            <a:ext cx="6044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perform a one-tailed test, you need to add the argument </a:t>
            </a:r>
            <a:r>
              <a:rPr lang="en-US" b="1" dirty="0" smtClean="0"/>
              <a:t>alternative=“less”</a:t>
            </a:r>
            <a:r>
              <a:rPr lang="en-US" dirty="0" smtClean="0"/>
              <a:t> or </a:t>
            </a:r>
            <a:r>
              <a:rPr lang="en-US" b="1" dirty="0" smtClean="0"/>
              <a:t>alternative=“greater”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1454" y="504968"/>
            <a:ext cx="210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Independent t-tests: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27087817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6251" y="337361"/>
            <a:ext cx="29966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Calculating Effect Sizes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841243" y="716373"/>
                <a:ext cx="3207224" cy="1091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𝑑𝑓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243" y="716373"/>
                <a:ext cx="3207224" cy="109119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32262" y="1077305"/>
            <a:ext cx="6701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can calculate the effect size  a t-test using the formula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493" y="2377182"/>
            <a:ext cx="6624569" cy="152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52954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5119" y="1320706"/>
            <a:ext cx="3638095" cy="45714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9435" y="501840"/>
            <a:ext cx="6884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 </a:t>
            </a:r>
            <a:r>
              <a:rPr lang="en-US" b="1" dirty="0" err="1" smtClean="0"/>
              <a:t>wilcox.test</a:t>
            </a:r>
            <a:r>
              <a:rPr lang="en-US" b="1" dirty="0" smtClean="0"/>
              <a:t>()</a:t>
            </a:r>
            <a:r>
              <a:rPr lang="en-US" dirty="0" smtClean="0"/>
              <a:t> for a non-parametric alternative to independent t-test: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35" y="1320706"/>
            <a:ext cx="6773220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29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3602"/>
            <a:ext cx="11793596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07926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07" y="450377"/>
            <a:ext cx="7750259" cy="59935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88408" y="1310185"/>
            <a:ext cx="35074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Performing multiple t-tests at once using </a:t>
            </a:r>
            <a:r>
              <a:rPr lang="en-US" b="1" dirty="0" err="1" smtClean="0"/>
              <a:t>lapply</a:t>
            </a:r>
            <a:r>
              <a:rPr lang="en-US" b="1" dirty="0" smtClean="0"/>
              <a:t>()</a:t>
            </a:r>
          </a:p>
          <a:p>
            <a:endParaRPr lang="en-US" dirty="0"/>
          </a:p>
          <a:p>
            <a:r>
              <a:rPr lang="en-US" dirty="0" smtClean="0"/>
              <a:t>Note – this does not apply any correction to the p-value threshold</a:t>
            </a:r>
          </a:p>
          <a:p>
            <a:endParaRPr lang="en-US" dirty="0"/>
          </a:p>
          <a:p>
            <a:r>
              <a:rPr lang="en-US" dirty="0" smtClean="0"/>
              <a:t>Whether running multiple tests is satisfactory is a researcher decision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8585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090" y="1261430"/>
            <a:ext cx="4021542" cy="37180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30" y="1922224"/>
            <a:ext cx="6468378" cy="29626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546" y="245660"/>
            <a:ext cx="9875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</a:t>
            </a:r>
            <a:r>
              <a:rPr lang="en-US" sz="2000" b="1" dirty="0" err="1" smtClean="0"/>
              <a:t>pairwise.t.test</a:t>
            </a:r>
            <a:r>
              <a:rPr lang="en-US" sz="2000" b="1" dirty="0" smtClean="0"/>
              <a:t>() </a:t>
            </a:r>
            <a:r>
              <a:rPr lang="en-US" sz="2000" dirty="0" smtClean="0"/>
              <a:t>to perform multiple t-tests between levels of a factor and adjust p-value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9953486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788" y="1209936"/>
            <a:ext cx="4266667" cy="46095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62" y="1209936"/>
            <a:ext cx="6783536" cy="29389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058" y="3904868"/>
            <a:ext cx="6890960" cy="11964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7546" y="245660"/>
            <a:ext cx="6999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Add </a:t>
            </a:r>
            <a:r>
              <a:rPr lang="en-US" sz="2000" b="1" dirty="0" smtClean="0"/>
              <a:t>paired=TRUE </a:t>
            </a:r>
            <a:r>
              <a:rPr lang="en-US" sz="2000" dirty="0" smtClean="0"/>
              <a:t>to perform a paired t-test between two vectors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15058" y="5634794"/>
            <a:ext cx="6869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paired=TRUE to the </a:t>
            </a:r>
            <a:r>
              <a:rPr lang="en-US" dirty="0" err="1" smtClean="0"/>
              <a:t>wilcox.test</a:t>
            </a:r>
            <a:r>
              <a:rPr lang="en-US" dirty="0" smtClean="0"/>
              <a:t>() for the non-parametric equivalent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77104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5643" y="529390"/>
            <a:ext cx="93846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3c. Between-Subjects ANOVA</a:t>
            </a:r>
            <a:endParaRPr lang="en-US" sz="4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605660" y="1951629"/>
            <a:ext cx="371229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 smtClean="0"/>
              <a:t>One-Way ANOVA</a:t>
            </a:r>
          </a:p>
          <a:p>
            <a:pPr marL="285750" indent="-285750">
              <a:buFontTx/>
              <a:buChar char="-"/>
            </a:pPr>
            <a:endParaRPr lang="en-US" sz="2800" dirty="0" smtClean="0"/>
          </a:p>
          <a:p>
            <a:pPr marL="285750" indent="-285750">
              <a:buFontTx/>
              <a:buChar char="-"/>
            </a:pPr>
            <a:r>
              <a:rPr lang="en-US" sz="2800" dirty="0" smtClean="0"/>
              <a:t>Analysis of Covariance</a:t>
            </a:r>
          </a:p>
          <a:p>
            <a:pPr marL="285750" indent="-285750">
              <a:buFontTx/>
              <a:buChar char="-"/>
            </a:pPr>
            <a:endParaRPr lang="en-US" sz="2800" dirty="0" smtClean="0"/>
          </a:p>
          <a:p>
            <a:pPr marL="285750" indent="-285750">
              <a:buFontTx/>
              <a:buChar char="-"/>
            </a:pPr>
            <a:r>
              <a:rPr lang="en-US" sz="2800" dirty="0" smtClean="0"/>
              <a:t>Two-Way ANOVA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1083167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56" y="1528497"/>
            <a:ext cx="5706271" cy="38010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4256" y="286603"/>
            <a:ext cx="1788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dataset: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48539" y="5878898"/>
            <a:ext cx="5034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Prior to an ANOVA, you should visualize data and perform checks of assumptions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975" y="1528497"/>
            <a:ext cx="4201111" cy="6192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975" y="2369507"/>
            <a:ext cx="3674598" cy="396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31778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36" y="1394586"/>
            <a:ext cx="6068272" cy="36866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546" y="245660"/>
            <a:ext cx="3279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</a:t>
            </a:r>
            <a:r>
              <a:rPr lang="en-US" sz="2000" b="1" dirty="0" err="1" smtClean="0"/>
              <a:t>aov</a:t>
            </a:r>
            <a:r>
              <a:rPr lang="en-US" sz="2000" b="1" dirty="0" smtClean="0"/>
              <a:t>() </a:t>
            </a:r>
            <a:r>
              <a:rPr lang="en-US" sz="2000" dirty="0" smtClean="0"/>
              <a:t>to produce a model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7110483" y="1394586"/>
            <a:ext cx="4653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aov</a:t>
            </a:r>
            <a:r>
              <a:rPr lang="en-US" dirty="0" smtClean="0"/>
              <a:t>() is a simple method of generating the typical statistical output for a one-way ANOVA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78069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333" y="1278533"/>
            <a:ext cx="4819048" cy="42190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479" y="1445754"/>
            <a:ext cx="2400635" cy="8002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546" y="245660"/>
            <a:ext cx="4053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Checking diagnostic plots using </a:t>
            </a:r>
            <a:r>
              <a:rPr lang="en-US" sz="2000" b="1" dirty="0" smtClean="0"/>
              <a:t>plot()</a:t>
            </a:r>
            <a:endParaRPr 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68740" y="2866030"/>
            <a:ext cx="42035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all ANOVAs and regression models we can use plot() to investigate diagnostics.  </a:t>
            </a:r>
          </a:p>
          <a:p>
            <a:endParaRPr lang="en-US" dirty="0"/>
          </a:p>
          <a:p>
            <a:r>
              <a:rPr lang="en-US" dirty="0" smtClean="0"/>
              <a:t>In brief, the two plots on the left side are examining if there residuals vary across fitted values.</a:t>
            </a:r>
          </a:p>
          <a:p>
            <a:endParaRPr lang="en-US" dirty="0"/>
          </a:p>
          <a:p>
            <a:r>
              <a:rPr lang="en-US" dirty="0" smtClean="0"/>
              <a:t>The top-right plot is the typical QQ plot.</a:t>
            </a:r>
          </a:p>
          <a:p>
            <a:endParaRPr lang="en-US" dirty="0"/>
          </a:p>
          <a:p>
            <a:r>
              <a:rPr lang="en-US" dirty="0" smtClean="0"/>
              <a:t>The bottom-right is a plot that examines leverage of individual points (we discuss more in linear regression module).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47535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29" y="1120575"/>
            <a:ext cx="6601746" cy="15051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7546" y="245660"/>
            <a:ext cx="10794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</a:t>
            </a:r>
            <a:r>
              <a:rPr lang="en-US" sz="2000" b="1" dirty="0" err="1" smtClean="0"/>
              <a:t>oneway.test</a:t>
            </a:r>
            <a:r>
              <a:rPr lang="en-US" sz="2000" b="1" dirty="0" smtClean="0"/>
              <a:t>() </a:t>
            </a:r>
            <a:r>
              <a:rPr lang="en-US" sz="2000" dirty="0" smtClean="0"/>
              <a:t>to produce a model that includes a correction for unequal variances (heterogeneity)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0641736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0251" y="300251"/>
            <a:ext cx="112321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Planned Contrasts  -</a:t>
            </a:r>
          </a:p>
          <a:p>
            <a:endParaRPr lang="en-US" sz="2400" dirty="0"/>
          </a:p>
          <a:p>
            <a:r>
              <a:rPr lang="en-US" sz="2000" dirty="0" smtClean="0"/>
              <a:t>If you wish to perform some planned contrasts (or comparisons), you can set the contrasts of a variable.  Using this method, you would perform a linear regression (which is equivalent to an ANOVA in this case) using the function </a:t>
            </a:r>
            <a:r>
              <a:rPr lang="en-US" sz="2000" b="1" dirty="0" smtClean="0"/>
              <a:t>lm()</a:t>
            </a:r>
            <a:endParaRPr lang="en-US" sz="2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51" y="2424387"/>
            <a:ext cx="6335009" cy="42201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42245" y="2756848"/>
            <a:ext cx="44901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the output using lm()</a:t>
            </a:r>
          </a:p>
          <a:p>
            <a:endParaRPr lang="en-US" dirty="0" smtClean="0"/>
          </a:p>
          <a:p>
            <a:r>
              <a:rPr lang="en-US" dirty="0" smtClean="0"/>
              <a:t>Notice how the F-statistic, degrees of freedom and p-value of the overall model are identical to that using </a:t>
            </a:r>
            <a:r>
              <a:rPr lang="en-US" dirty="0" err="1" smtClean="0"/>
              <a:t>aov</a:t>
            </a:r>
            <a:r>
              <a:rPr lang="en-US" dirty="0" smtClean="0"/>
              <a:t>()</a:t>
            </a:r>
          </a:p>
          <a:p>
            <a:endParaRPr lang="en-US" dirty="0"/>
          </a:p>
          <a:p>
            <a:r>
              <a:rPr lang="en-US" dirty="0" err="1" smtClean="0"/>
              <a:t>aov</a:t>
            </a:r>
            <a:r>
              <a:rPr lang="en-US" dirty="0" smtClean="0"/>
              <a:t>() is just lm() in disguise !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44828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028" y="1237031"/>
            <a:ext cx="5427121" cy="17897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94" y="1237031"/>
            <a:ext cx="4872251" cy="32457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79887" y="3339869"/>
            <a:ext cx="51012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Wrap the lm model in </a:t>
            </a:r>
            <a:r>
              <a:rPr lang="en-US" dirty="0" err="1" smtClean="0"/>
              <a:t>anova</a:t>
            </a:r>
            <a:r>
              <a:rPr lang="en-US" dirty="0" smtClean="0"/>
              <a:t>() to get the typical ANOVA summary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380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609" y="875266"/>
            <a:ext cx="9726382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95486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29" y="2470763"/>
            <a:ext cx="5572903" cy="27626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7628" y="525592"/>
            <a:ext cx="92622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Planned Contrasts  -</a:t>
            </a:r>
          </a:p>
          <a:p>
            <a:endParaRPr lang="en-US" sz="2000" dirty="0" smtClean="0"/>
          </a:p>
          <a:p>
            <a:r>
              <a:rPr lang="en-US" dirty="0" smtClean="0"/>
              <a:t>Use contrasts() to identify the current groupings of a variable. This dictates what comparisons the model makes.   If you wish to set your own, there are some important rules.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589626" y="2470763"/>
            <a:ext cx="514744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The sum of each contrast must equal 0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 smtClean="0"/>
              <a:t>Assign weights negatively and positively to differentiate groups that you wish to compare.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 smtClean="0"/>
              <a:t>Use a weight of 0 to ignore/exclude a group from comparisons.</a:t>
            </a:r>
          </a:p>
          <a:p>
            <a:endParaRPr lang="en-US" dirty="0" smtClean="0"/>
          </a:p>
          <a:p>
            <a:r>
              <a:rPr lang="en-US" dirty="0" smtClean="0"/>
              <a:t>Here, contrast1 is comparing placebo (-2) to low (+1) and high (+1) dose combined.</a:t>
            </a:r>
          </a:p>
          <a:p>
            <a:endParaRPr lang="en-US" dirty="0"/>
          </a:p>
          <a:p>
            <a:r>
              <a:rPr lang="en-US" dirty="0" smtClean="0"/>
              <a:t>Contrast2 is comparing the group low dose (-1) to the group high dose (+1) whilst ignoring placebo (0).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68326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51" y="1113731"/>
            <a:ext cx="8211696" cy="48489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6251" y="337361"/>
            <a:ext cx="25140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Planned Contrasts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33565" y="1473958"/>
            <a:ext cx="38896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Notice how the output now has our planned contrasts for the individual coefficients. </a:t>
            </a:r>
          </a:p>
          <a:p>
            <a:endParaRPr lang="en-US" dirty="0"/>
          </a:p>
          <a:p>
            <a:r>
              <a:rPr lang="en-US" dirty="0" smtClean="0"/>
              <a:t>Note that these p-values are 2-tailed so can be halved to 1-tailed because of our planned comparisons.</a:t>
            </a:r>
          </a:p>
          <a:p>
            <a:endParaRPr lang="en-US" dirty="0"/>
          </a:p>
          <a:p>
            <a:r>
              <a:rPr lang="en-US" dirty="0" smtClean="0"/>
              <a:t>The other overall model statistics are still the same.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06623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05" y="2756848"/>
            <a:ext cx="6305832" cy="356758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6251" y="337361"/>
            <a:ext cx="25140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Planned Contrasts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32310" y="1260692"/>
            <a:ext cx="5486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 has some other built in planned contrast methods.</a:t>
            </a:r>
          </a:p>
          <a:p>
            <a:endParaRPr lang="en-US" dirty="0"/>
          </a:p>
          <a:p>
            <a:r>
              <a:rPr lang="en-US" dirty="0" smtClean="0"/>
              <a:t>One useful one is </a:t>
            </a:r>
            <a:r>
              <a:rPr lang="en-US" b="1" dirty="0" err="1" smtClean="0"/>
              <a:t>contr.poly</a:t>
            </a:r>
            <a:r>
              <a:rPr lang="en-US" b="1" dirty="0" smtClean="0"/>
              <a:t>()</a:t>
            </a:r>
          </a:p>
          <a:p>
            <a:endParaRPr lang="en-US" b="1" dirty="0"/>
          </a:p>
          <a:p>
            <a:r>
              <a:rPr lang="en-US" dirty="0" smtClean="0"/>
              <a:t>This can be used to determine if there is a linear relationship or quadratic (curvilinear).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15" y="1260692"/>
            <a:ext cx="4916182" cy="126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9511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6251" y="337361"/>
            <a:ext cx="21142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Posthoc</a:t>
            </a:r>
            <a:r>
              <a:rPr lang="en-US" sz="2400" dirty="0" smtClean="0"/>
              <a:t> Testing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4967" y="1019749"/>
            <a:ext cx="6674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we did not have planned comparisons, we could do </a:t>
            </a:r>
            <a:r>
              <a:rPr lang="en-US" dirty="0" err="1" smtClean="0"/>
              <a:t>posthoc</a:t>
            </a:r>
            <a:r>
              <a:rPr lang="en-US" dirty="0" smtClean="0"/>
              <a:t> testing.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048" y="1897015"/>
            <a:ext cx="7964011" cy="23815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4525" y="4872251"/>
            <a:ext cx="9852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 we saw earlier, we could perform pairwise comparisons adjusting our p-values using </a:t>
            </a:r>
            <a:r>
              <a:rPr lang="en-US" b="1" dirty="0" err="1" smtClean="0"/>
              <a:t>pairwise.t.test</a:t>
            </a:r>
            <a:r>
              <a:rPr lang="en-US" b="1" dirty="0" smtClean="0"/>
              <a:t>()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3974406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6251" y="337361"/>
            <a:ext cx="21142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Posthoc</a:t>
            </a:r>
            <a:r>
              <a:rPr lang="en-US" sz="2400" dirty="0" smtClean="0"/>
              <a:t> Testing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03" y="2444479"/>
            <a:ext cx="5382376" cy="25149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8615" y="1252420"/>
            <a:ext cx="960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 </a:t>
            </a:r>
            <a:r>
              <a:rPr lang="en-US" b="1" dirty="0" err="1" smtClean="0"/>
              <a:t>TukeyHSD</a:t>
            </a:r>
            <a:r>
              <a:rPr lang="en-US" b="1" dirty="0" smtClean="0"/>
              <a:t>() </a:t>
            </a:r>
            <a:r>
              <a:rPr lang="en-US" dirty="0" smtClean="0"/>
              <a:t>to perform the Tukey’s Honestly Significantly Different </a:t>
            </a:r>
            <a:r>
              <a:rPr lang="en-US" dirty="0" err="1" smtClean="0"/>
              <a:t>posthoc</a:t>
            </a:r>
            <a:r>
              <a:rPr lang="en-US" dirty="0" smtClean="0"/>
              <a:t>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9282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6251" y="337361"/>
            <a:ext cx="21142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Posthoc</a:t>
            </a:r>
            <a:r>
              <a:rPr lang="en-US" sz="2400" dirty="0" smtClean="0"/>
              <a:t> Testing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6251" y="1771035"/>
            <a:ext cx="38863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you require alternative </a:t>
            </a:r>
            <a:r>
              <a:rPr lang="en-US" dirty="0" err="1" smtClean="0"/>
              <a:t>posthoc</a:t>
            </a:r>
            <a:r>
              <a:rPr lang="en-US" dirty="0" smtClean="0"/>
              <a:t> testing methods (there are many) then you could use the library ‘</a:t>
            </a:r>
            <a:r>
              <a:rPr lang="en-US" dirty="0" err="1" smtClean="0"/>
              <a:t>multcomp</a:t>
            </a:r>
            <a:r>
              <a:rPr lang="en-US" dirty="0" smtClean="0"/>
              <a:t>’.</a:t>
            </a:r>
          </a:p>
          <a:p>
            <a:endParaRPr lang="en-US" dirty="0"/>
          </a:p>
          <a:p>
            <a:r>
              <a:rPr lang="en-US" dirty="0" smtClean="0"/>
              <a:t>The function </a:t>
            </a:r>
            <a:r>
              <a:rPr lang="en-US" b="1" dirty="0" err="1" smtClean="0"/>
              <a:t>glht</a:t>
            </a:r>
            <a:r>
              <a:rPr lang="en-US" b="1" dirty="0" smtClean="0"/>
              <a:t>() </a:t>
            </a:r>
            <a:r>
              <a:rPr lang="en-US" dirty="0" smtClean="0"/>
              <a:t>performs several other </a:t>
            </a:r>
            <a:r>
              <a:rPr lang="en-US" dirty="0" err="1" smtClean="0"/>
              <a:t>posthoc</a:t>
            </a:r>
            <a:r>
              <a:rPr lang="en-US" dirty="0" smtClean="0"/>
              <a:t> tests including </a:t>
            </a:r>
            <a:r>
              <a:rPr lang="en-US" dirty="0" err="1" smtClean="0"/>
              <a:t>Dunnet’s</a:t>
            </a:r>
            <a:r>
              <a:rPr lang="en-US" dirty="0" smtClean="0"/>
              <a:t> </a:t>
            </a:r>
            <a:r>
              <a:rPr lang="en-US" dirty="0" err="1" smtClean="0"/>
              <a:t>posthoc</a:t>
            </a:r>
            <a:r>
              <a:rPr lang="en-US" dirty="0" smtClean="0"/>
              <a:t> test.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416" y="243157"/>
            <a:ext cx="5989346" cy="661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8721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56" y="1516162"/>
            <a:ext cx="10164594" cy="232442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6251" y="337361"/>
            <a:ext cx="4146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Effect Sizes and Model Statistics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91570" y="4421875"/>
            <a:ext cx="103859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package </a:t>
            </a:r>
            <a:r>
              <a:rPr lang="en-US" b="1" dirty="0" smtClean="0"/>
              <a:t>broom </a:t>
            </a:r>
            <a:r>
              <a:rPr lang="en-US" dirty="0" smtClean="0"/>
              <a:t>has several useful helper functions to get model summaries including effect sizes</a:t>
            </a:r>
          </a:p>
          <a:p>
            <a:endParaRPr lang="en-US" b="1" dirty="0"/>
          </a:p>
          <a:p>
            <a:r>
              <a:rPr lang="en-US" b="1" dirty="0" smtClean="0"/>
              <a:t>glance()</a:t>
            </a:r>
            <a:r>
              <a:rPr lang="en-US" dirty="0" smtClean="0"/>
              <a:t> will give us effect sizes (</a:t>
            </a:r>
            <a:r>
              <a:rPr lang="en-US" dirty="0" err="1" smtClean="0"/>
              <a:t>r.squared</a:t>
            </a:r>
            <a:r>
              <a:rPr lang="en-US" dirty="0" smtClean="0"/>
              <a:t>) as well as sigma, AIC, BIC, deviance.  These can all be used to assess model fit. We discuss this more later.</a:t>
            </a:r>
          </a:p>
          <a:p>
            <a:endParaRPr lang="en-US" b="1" dirty="0"/>
          </a:p>
          <a:p>
            <a:r>
              <a:rPr lang="en-US" b="1" dirty="0" smtClean="0"/>
              <a:t>tidy() </a:t>
            </a:r>
            <a:r>
              <a:rPr lang="en-US" dirty="0" smtClean="0"/>
              <a:t> gives  us information about the ANOVA model in a tidy </a:t>
            </a:r>
            <a:r>
              <a:rPr lang="en-US" dirty="0" err="1" smtClean="0"/>
              <a:t>dataframe</a:t>
            </a:r>
            <a:r>
              <a:rPr lang="en-US" dirty="0" smtClean="0"/>
              <a:t> format.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7242193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68" y="1450959"/>
            <a:ext cx="10583752" cy="158137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6251" y="337361"/>
            <a:ext cx="4146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Effect Sizes and Model Statistics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1445" y="3712191"/>
            <a:ext cx="8112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 packages also exist to give us some of these same model effect sizes and more.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57202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6251" y="337361"/>
            <a:ext cx="29781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Coefficient Effect Sizes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-163773" y="1166201"/>
                <a:ext cx="3207224" cy="1091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𝑑𝑓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3773" y="1166201"/>
                <a:ext cx="3207224" cy="109119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575713" y="1337481"/>
            <a:ext cx="6701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can calculate the effect size of individual estimates using the same formula as for the t-test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13" y="2257397"/>
            <a:ext cx="5433585" cy="43250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3773" y="3821372"/>
            <a:ext cx="28796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 we make a function </a:t>
            </a:r>
            <a:r>
              <a:rPr lang="en-US" b="1" dirty="0" err="1" smtClean="0"/>
              <a:t>rcontrast</a:t>
            </a:r>
            <a:r>
              <a:rPr lang="en-US" b="1" dirty="0" smtClean="0"/>
              <a:t>() </a:t>
            </a:r>
            <a:r>
              <a:rPr lang="en-US" dirty="0" smtClean="0"/>
              <a:t>that we can use to get the effect size for contrast1 placebo vs </a:t>
            </a:r>
            <a:r>
              <a:rPr lang="en-US" dirty="0" err="1" smtClean="0"/>
              <a:t>low+high</a:t>
            </a:r>
            <a:r>
              <a:rPr lang="en-US" dirty="0" smtClean="0"/>
              <a:t> dose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8952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68" y="1059140"/>
            <a:ext cx="9745435" cy="48489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4967" y="354842"/>
            <a:ext cx="853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to do if assumptions are not met ?    -   1. you could try non-parametric alternatives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87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588" y="343290"/>
            <a:ext cx="9190624" cy="597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82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4967" y="354842"/>
            <a:ext cx="9633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to do if assumptions are not met ?    -   2. might be better to try e.g. random sampling methods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13" y="1414409"/>
            <a:ext cx="7697274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848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9433" y="368489"/>
            <a:ext cx="2503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/>
              <a:t>Analysis of Covariance</a:t>
            </a:r>
            <a:endParaRPr lang="en-US" sz="2000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847" y="1978359"/>
            <a:ext cx="3524742" cy="20005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5910" y="1323833"/>
            <a:ext cx="174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Dataset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45707" y="1639417"/>
            <a:ext cx="55409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may wish to perform an analysis of Covariance  when we are interested in the effect of some predictor on a response variable but we wish to control for another potentially confounding variable.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47" y="4895058"/>
            <a:ext cx="4305901" cy="11622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45707" y="5014499"/>
            <a:ext cx="5540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instance here Dose does not predict libido, but we have not accounted for the potentially confounding variable </a:t>
            </a:r>
            <a:r>
              <a:rPr lang="en-US" dirty="0" err="1" smtClean="0"/>
              <a:t>Partner_Libido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9315562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81" y="581904"/>
            <a:ext cx="6475683" cy="33457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0501" y="4817660"/>
            <a:ext cx="10617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 important assumption of the ANCOVA (in addition to other assumptions that we have previously discussed) is that the predictor variable (dose) and the covariate (</a:t>
            </a:r>
            <a:r>
              <a:rPr lang="en-US" dirty="0" err="1" smtClean="0"/>
              <a:t>partner_libido</a:t>
            </a:r>
            <a:r>
              <a:rPr lang="en-US" dirty="0" smtClean="0"/>
              <a:t>) are independent.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645" y="3203672"/>
            <a:ext cx="5115639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76580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50" y="272954"/>
            <a:ext cx="5414951" cy="63530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96000" y="477884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R uses type I sequential sums of squares  - any predictor entered into a model is evaluated only after prior predictors.</a:t>
            </a:r>
          </a:p>
          <a:p>
            <a:endParaRPr lang="en-US" dirty="0" smtClean="0"/>
          </a:p>
          <a:p>
            <a:r>
              <a:rPr lang="en-US" dirty="0" smtClean="0"/>
              <a:t>There are several types of ANOVA method: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Type 1: Sequential method.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Type 2: All predictors are evaluated after taking into account all others except interactions.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Type 3: All predictors are evaluated after taking into account all others.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Type 4: (similar to type 3 but accounts for missing data)</a:t>
            </a:r>
          </a:p>
          <a:p>
            <a:endParaRPr lang="en-US" dirty="0" smtClean="0"/>
          </a:p>
          <a:p>
            <a:r>
              <a:rPr lang="en-US" dirty="0" smtClean="0"/>
              <a:t>Recommendation:</a:t>
            </a:r>
            <a:endParaRPr lang="en-US" dirty="0"/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Type 1: Unless predictors are completely independent (unlikely) not very useful.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Type 2: If interested in MAIN EFFECTS only.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 smtClean="0"/>
              <a:t>Type 3: Default for most stats packages - better with uneven sample sizes and interactions.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208185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50" y="272954"/>
            <a:ext cx="5414951" cy="63530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87152" y="641445"/>
            <a:ext cx="51725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Adding in the covariate to the model appears to be straightforward but note something very important</a:t>
            </a:r>
          </a:p>
          <a:p>
            <a:endParaRPr lang="en-US" dirty="0"/>
          </a:p>
          <a:p>
            <a:r>
              <a:rPr lang="en-US" dirty="0" smtClean="0"/>
              <a:t>The ORDER in which the covariate is added makes a big difference to the model  -  why ?</a:t>
            </a:r>
          </a:p>
        </p:txBody>
      </p:sp>
      <p:sp>
        <p:nvSpPr>
          <p:cNvPr id="4" name="Rectangle 3"/>
          <p:cNvSpPr/>
          <p:nvPr/>
        </p:nvSpPr>
        <p:spPr>
          <a:xfrm>
            <a:off x="6118698" y="2339645"/>
            <a:ext cx="570040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R uses type I sequential sums of squares  - any predictor entered into a model is evaluated only after prior predictors.</a:t>
            </a:r>
          </a:p>
          <a:p>
            <a:endParaRPr lang="en-US" sz="1600" dirty="0" smtClean="0"/>
          </a:p>
          <a:p>
            <a:r>
              <a:rPr lang="en-US" sz="1600" dirty="0" smtClean="0"/>
              <a:t>There are several types of ANOVA method: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Type 1: Sequential method. 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Type 2: All predictors are evaluated after taking into account all others except interactions.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Type 3: All predictors are evaluated after taking into account all others.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Type 4: (similar to type 3 but accounts for missing data)</a:t>
            </a:r>
          </a:p>
          <a:p>
            <a:endParaRPr lang="en-US" sz="1600" dirty="0" smtClean="0"/>
          </a:p>
          <a:p>
            <a:r>
              <a:rPr lang="en-US" sz="1600" dirty="0" smtClean="0"/>
              <a:t># Type 1: Unless predictors are completely independent (unlikely) not very useful.</a:t>
            </a:r>
          </a:p>
          <a:p>
            <a:r>
              <a:rPr lang="en-US" sz="1600" dirty="0" smtClean="0"/>
              <a:t># Type 2: If interested in MAIN EFFECTS only.</a:t>
            </a:r>
          </a:p>
          <a:p>
            <a:r>
              <a:rPr lang="en-US" sz="1600" dirty="0" smtClean="0"/>
              <a:t># Type 3: Default for most stats packages - better with uneven sample sizes and interactions.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3610392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87" y="1214399"/>
            <a:ext cx="6201640" cy="46202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3081" y="245659"/>
            <a:ext cx="11245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Unless you specifically want to calculate your Sums of Squares using an alternative method, the best solution is to convert model results to Type III results using the </a:t>
            </a:r>
            <a:r>
              <a:rPr lang="en-US" b="1" dirty="0" err="1" smtClean="0"/>
              <a:t>Anova</a:t>
            </a:r>
            <a:r>
              <a:rPr lang="en-US" b="1" dirty="0" smtClean="0"/>
              <a:t>()</a:t>
            </a:r>
            <a:r>
              <a:rPr lang="en-US" dirty="0" smtClean="0"/>
              <a:t> function from the ‘car’ package.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888406" y="2292822"/>
            <a:ext cx="31526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Notice how both of these models now give the same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83790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6251" y="337361"/>
            <a:ext cx="25140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Planned Contrasts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38" y="1169605"/>
            <a:ext cx="6277851" cy="47917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96836" y="1091821"/>
            <a:ext cx="434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can perform planned contrasts as before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10440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6251" y="337361"/>
            <a:ext cx="22072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Adjusted Means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40" y="1000599"/>
            <a:ext cx="4601217" cy="54300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96836" y="1091821"/>
            <a:ext cx="44218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Using the function effect() from the ‘effects’ package we can calculated the adjusted means</a:t>
            </a:r>
          </a:p>
          <a:p>
            <a:endParaRPr lang="en-US" dirty="0"/>
          </a:p>
          <a:p>
            <a:r>
              <a:rPr lang="en-US" dirty="0" smtClean="0"/>
              <a:t>These are means that are adjusted for the influence of the covariate.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66476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6251" y="337361"/>
            <a:ext cx="8224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Identifying which Adjusted Means differ using Planned Contrasts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13" y="1149169"/>
            <a:ext cx="10221751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9577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6251" y="337361"/>
            <a:ext cx="76129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Identifying which Adjusted Means differ using </a:t>
            </a:r>
            <a:r>
              <a:rPr lang="en-US" sz="2400" dirty="0" err="1" smtClean="0"/>
              <a:t>Posthoc</a:t>
            </a:r>
            <a:r>
              <a:rPr lang="en-US" sz="2400" dirty="0" smtClean="0"/>
              <a:t> tests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28" y="1078174"/>
            <a:ext cx="5823802" cy="564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096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21" y="1437438"/>
            <a:ext cx="7316221" cy="48012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2821" y="433137"/>
            <a:ext cx="11131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Basically data in any form can be imported into </a:t>
            </a:r>
            <a:r>
              <a:rPr lang="en-US" sz="2400" dirty="0" err="1" smtClean="0"/>
              <a:t>Rstudio</a:t>
            </a:r>
            <a:r>
              <a:rPr lang="en-US" sz="2400" dirty="0" smtClean="0"/>
              <a:t> – see REFS for more information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660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6251" y="337361"/>
            <a:ext cx="4494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Homogeneity of Regression Slopes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4967" y="1009933"/>
            <a:ext cx="10836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In addition to the standard diagnostic plots we should also check homogeneity of regression slopes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This means that the relationship between the covariate and the outcome variable should be consistent across predictor groups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38" y="3049907"/>
            <a:ext cx="4476190" cy="36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59" y="2421169"/>
            <a:ext cx="8078327" cy="6287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59355" y="3657600"/>
            <a:ext cx="5581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plot is clearly problematic – the relationship for ‘high-dose’ is different to the other two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67464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31" y="1359119"/>
            <a:ext cx="6201640" cy="46583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6251" y="337361"/>
            <a:ext cx="4494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Homogeneity of Regression Slopes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19666" y="1249402"/>
            <a:ext cx="4817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can identify this lack of homogeneity  of regression slopes by identifying a significant interaction term in this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68233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19" y="1184808"/>
            <a:ext cx="10983858" cy="492511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6251" y="337361"/>
            <a:ext cx="33537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Effect Sizes for the Model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4274" y="6202065"/>
            <a:ext cx="773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 we saw earlier, effect size for the model can be calculated in the same fashion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18729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74" y="1150453"/>
            <a:ext cx="5934903" cy="523948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76251" y="337361"/>
            <a:ext cx="52334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Effect Sizes for the Coefficient Estimates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78974" y="1150453"/>
            <a:ext cx="3603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These can also be calculated in the same manner as we saw earlier by converting the t-statistics to an r-statistic.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92916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9433" y="368489"/>
            <a:ext cx="19668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/>
              <a:t>Two-Way ANOVA</a:t>
            </a:r>
            <a:endParaRPr lang="en-US" sz="2000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4640238" y="1498634"/>
            <a:ext cx="69330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Factorial ANOVAs are when there are more than one predictors (independent variables) in the model.</a:t>
            </a:r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50" y="1498634"/>
            <a:ext cx="2972215" cy="40677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40238" y="2698962"/>
            <a:ext cx="58002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example dataset looks at the extraversion of males and females after no alcohol, 2 or 4 pints of alcohol.</a:t>
            </a:r>
          </a:p>
          <a:p>
            <a:endParaRPr lang="en-US" dirty="0"/>
          </a:p>
          <a:p>
            <a:r>
              <a:rPr lang="en-US" dirty="0" smtClean="0"/>
              <a:t>The predictors are gender and alcohol group.  The response or outcome variable is extraversion.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04842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526" y="2011139"/>
            <a:ext cx="4476190" cy="360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52" y="2011139"/>
            <a:ext cx="4476190" cy="36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56" y="5800148"/>
            <a:ext cx="5942578" cy="4307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287" y="5611139"/>
            <a:ext cx="5855713" cy="12547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275" y="450376"/>
            <a:ext cx="210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Visualization of Data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71313" y="450376"/>
            <a:ext cx="5090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Visualization of the data suggests that there is an effect of alcohol on extraversion, but only for males and only for the 4 pints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96529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24" y="1294887"/>
            <a:ext cx="8802328" cy="12384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7672" y="395785"/>
            <a:ext cx="5210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 with other ANOVA we have to check assumptions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7672" y="3002507"/>
            <a:ext cx="936205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the </a:t>
            </a:r>
            <a:r>
              <a:rPr lang="en-US" dirty="0" err="1" smtClean="0"/>
              <a:t>Levene</a:t>
            </a:r>
            <a:r>
              <a:rPr lang="en-US" dirty="0" smtClean="0"/>
              <a:t> Test we should examine homogeneity of variances across all potential interactions.</a:t>
            </a:r>
          </a:p>
          <a:p>
            <a:endParaRPr lang="en-US" dirty="0"/>
          </a:p>
          <a:p>
            <a:r>
              <a:rPr lang="en-US" dirty="0" smtClean="0"/>
              <a:t>We do this by adding in the term ‘interaction’ into the function.</a:t>
            </a:r>
          </a:p>
          <a:p>
            <a:endParaRPr lang="en-US" dirty="0"/>
          </a:p>
          <a:p>
            <a:r>
              <a:rPr lang="en-US" dirty="0" smtClean="0"/>
              <a:t>Other diagnostic tests should be performed as described earlier (also see tutorial scripts).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8584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85" y="1819250"/>
            <a:ext cx="5401429" cy="24006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7672" y="395785"/>
            <a:ext cx="647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Setting planned contrasts -  following same rules as outlined earlier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86577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25" y="1268609"/>
            <a:ext cx="7767727" cy="50023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615" y="354842"/>
            <a:ext cx="7483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 interaction term can be added in to the </a:t>
            </a:r>
            <a:r>
              <a:rPr lang="en-US" b="1" dirty="0" err="1" smtClean="0"/>
              <a:t>aov</a:t>
            </a:r>
            <a:r>
              <a:rPr lang="en-US" b="1" dirty="0" smtClean="0"/>
              <a:t>() </a:t>
            </a:r>
            <a:r>
              <a:rPr lang="en-US" dirty="0" smtClean="0"/>
              <a:t>function using the * notation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46534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62" y="1500930"/>
            <a:ext cx="10412278" cy="36104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615" y="354842"/>
            <a:ext cx="9167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can evaluate model statistics and effect sizes using the same methods as before (see earlier)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603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58" y="1524422"/>
            <a:ext cx="11249795" cy="8941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6458" y="360947"/>
            <a:ext cx="3102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Data from websites: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276458" y="2874131"/>
            <a:ext cx="94874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CSV, txt, JSON, HTML, etc. – all manner of data hosted on websites can directly be read into </a:t>
            </a:r>
            <a:r>
              <a:rPr lang="en-US" dirty="0" err="1" smtClean="0"/>
              <a:t>Rstudio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70331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30" y="1395627"/>
            <a:ext cx="11002911" cy="20195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615" y="354842"/>
            <a:ext cx="8060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b="1" dirty="0" err="1" smtClean="0"/>
              <a:t>anova_stats</a:t>
            </a:r>
            <a:r>
              <a:rPr lang="en-US" b="1" dirty="0" smtClean="0"/>
              <a:t>() </a:t>
            </a:r>
            <a:r>
              <a:rPr lang="en-US" dirty="0" smtClean="0"/>
              <a:t>function from the ‘</a:t>
            </a:r>
            <a:r>
              <a:rPr lang="en-US" dirty="0" err="1" smtClean="0"/>
              <a:t>sjstats</a:t>
            </a:r>
            <a:r>
              <a:rPr lang="en-US" dirty="0" smtClean="0"/>
              <a:t>’ package gives lots of useful output too: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9514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09" y="1050878"/>
            <a:ext cx="6585105" cy="54795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615" y="354842"/>
            <a:ext cx="7554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can also evaluate planned contrasts in the same way as before (see earlier)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83188" y="2715903"/>
            <a:ext cx="41625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 is clear here that there are significant interactions between alcohol and gender – these should take priority in our evaluation over any main effects.</a:t>
            </a:r>
          </a:p>
          <a:p>
            <a:endParaRPr lang="en-US" dirty="0"/>
          </a:p>
          <a:p>
            <a:r>
              <a:rPr lang="en-US" dirty="0" smtClean="0"/>
              <a:t>(It’s also possible to run </a:t>
            </a:r>
            <a:r>
              <a:rPr lang="en-US" dirty="0" err="1" smtClean="0"/>
              <a:t>posthoc</a:t>
            </a:r>
            <a:r>
              <a:rPr lang="en-US" dirty="0" smtClean="0"/>
              <a:t> tests similar to those described before – see tutorial scripts)</a:t>
            </a:r>
          </a:p>
        </p:txBody>
      </p:sp>
    </p:spTree>
    <p:extLst>
      <p:ext uri="{BB962C8B-B14F-4D97-AF65-F5344CB8AC3E}">
        <p14:creationId xmlns:p14="http://schemas.microsoft.com/office/powerpoint/2010/main" val="153199513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97" y="2406923"/>
            <a:ext cx="5050779" cy="40621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98" y="409608"/>
            <a:ext cx="7316221" cy="15623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69290" y="2647666"/>
            <a:ext cx="397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Visualizing planned contrast interactions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1120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19" y="875202"/>
            <a:ext cx="6030167" cy="55443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3326" y="204716"/>
            <a:ext cx="6452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Individual estimate effect sizes are calculated as before (see earlier)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2497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5643" y="529390"/>
            <a:ext cx="93846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3d. Repeated-Measures ANOVA</a:t>
            </a:r>
            <a:endParaRPr lang="en-US" sz="4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887104" y="1719617"/>
            <a:ext cx="9007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a repeated-measures ANOVA (also called within-subjects ANOVA), we have several observations on the same subjects.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95247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99" y="898675"/>
            <a:ext cx="6878010" cy="42963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4024" y="341194"/>
            <a:ext cx="7148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Conceptually data for repeated-measures ANOVA often are in wide format.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90113" y="4517409"/>
            <a:ext cx="6570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R, we like to have ‘tidy’ data, so convert to long format using </a:t>
            </a:r>
            <a:r>
              <a:rPr lang="en-US" dirty="0" err="1" smtClean="0"/>
              <a:t>tidyr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4024" y="5773003"/>
            <a:ext cx="1102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These data show the length of time (in seconds) it took to retch for different participants eating four different foods.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47117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653" y="1560761"/>
            <a:ext cx="4476190" cy="360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653" y="1025190"/>
            <a:ext cx="4887007" cy="276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55391" y="1560761"/>
            <a:ext cx="4940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should visualize our data, as well as examine our data for normality, </a:t>
            </a:r>
            <a:r>
              <a:rPr lang="en-US" dirty="0" err="1" smtClean="0"/>
              <a:t>skewnewss</a:t>
            </a:r>
            <a:r>
              <a:rPr lang="en-US" dirty="0" smtClean="0"/>
              <a:t>, kurtosis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49433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75" y="565210"/>
            <a:ext cx="7163800" cy="253400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4842" y="122830"/>
            <a:ext cx="6291618" cy="5049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5176" y="3725839"/>
            <a:ext cx="8909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basic approach is to use </a:t>
            </a:r>
            <a:r>
              <a:rPr lang="en-US" b="1" dirty="0" err="1" smtClean="0"/>
              <a:t>aov</a:t>
            </a:r>
            <a:r>
              <a:rPr lang="en-US" b="1" dirty="0" smtClean="0"/>
              <a:t>() </a:t>
            </a:r>
            <a:r>
              <a:rPr lang="en-US" dirty="0" smtClean="0"/>
              <a:t>and include an Error term – this tells the model that the variable ‘Animal’ is nested within the variable ‘participant’  - this will ensure that </a:t>
            </a:r>
            <a:r>
              <a:rPr lang="en-US" dirty="0" err="1" smtClean="0"/>
              <a:t>aov</a:t>
            </a:r>
            <a:r>
              <a:rPr lang="en-US" dirty="0" smtClean="0"/>
              <a:t>() performs a repeated-measures ANOVA.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69750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00" y="511061"/>
            <a:ext cx="7525800" cy="33246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4300" y="3957851"/>
            <a:ext cx="9745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model can also be run using the </a:t>
            </a:r>
            <a:r>
              <a:rPr lang="en-US" dirty="0" err="1" smtClean="0"/>
              <a:t>ezANOVA</a:t>
            </a:r>
            <a:r>
              <a:rPr lang="en-US" dirty="0" smtClean="0"/>
              <a:t>() function in the ‘</a:t>
            </a:r>
            <a:r>
              <a:rPr lang="en-US" dirty="0" err="1" smtClean="0"/>
              <a:t>ez</a:t>
            </a:r>
            <a:r>
              <a:rPr lang="en-US" dirty="0" smtClean="0"/>
              <a:t>’ package.  The advantage of this is that it also assesses </a:t>
            </a:r>
            <a:r>
              <a:rPr lang="en-US" dirty="0" err="1" smtClean="0"/>
              <a:t>sphericity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– an assumption of the model is that the variances of the </a:t>
            </a:r>
            <a:r>
              <a:rPr lang="en-US" i="1" dirty="0" smtClean="0"/>
              <a:t>differences </a:t>
            </a:r>
            <a:r>
              <a:rPr lang="en-US" dirty="0" smtClean="0"/>
              <a:t>between all groups are equal</a:t>
            </a:r>
          </a:p>
          <a:p>
            <a:endParaRPr lang="en-US" dirty="0" smtClean="0"/>
          </a:p>
          <a:p>
            <a:r>
              <a:rPr lang="en-US" dirty="0" smtClean="0"/>
              <a:t>Here </a:t>
            </a:r>
            <a:r>
              <a:rPr lang="en-US" dirty="0" err="1" smtClean="0"/>
              <a:t>sphericity</a:t>
            </a:r>
            <a:r>
              <a:rPr lang="en-US" dirty="0" smtClean="0"/>
              <a:t> cannot be assumed as p&lt;.05 for the </a:t>
            </a:r>
            <a:r>
              <a:rPr lang="en-US" dirty="0" err="1" smtClean="0"/>
              <a:t>Mauchly’s</a:t>
            </a:r>
            <a:r>
              <a:rPr lang="en-US" dirty="0" smtClean="0"/>
              <a:t> test – but it also provides corrected values using the Greenhouse-</a:t>
            </a:r>
            <a:r>
              <a:rPr lang="en-US" dirty="0" err="1" smtClean="0"/>
              <a:t>Geisser</a:t>
            </a:r>
            <a:r>
              <a:rPr lang="en-US" dirty="0" smtClean="0"/>
              <a:t> and </a:t>
            </a:r>
            <a:r>
              <a:rPr lang="en-US" dirty="0" err="1" smtClean="0"/>
              <a:t>Huynd-Feldt</a:t>
            </a:r>
            <a:r>
              <a:rPr lang="en-US" dirty="0" smtClean="0"/>
              <a:t> methods.  A good rule of thumb is to take the average of these p-values as to whether the model is significant.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8030100" y="1651379"/>
            <a:ext cx="1141196" cy="300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144001" y="1852318"/>
            <a:ext cx="2490692" cy="642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Effect sizes: “generalized eta-squared”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1546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4024" y="341194"/>
            <a:ext cx="4339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pairwise-t-test can be used for </a:t>
            </a:r>
            <a:r>
              <a:rPr lang="en-US" dirty="0" err="1" smtClean="0"/>
              <a:t>posthoc</a:t>
            </a:r>
            <a:r>
              <a:rPr lang="en-US" dirty="0"/>
              <a:t> </a:t>
            </a:r>
            <a:r>
              <a:rPr lang="en-US" dirty="0" smtClean="0"/>
              <a:t>tests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804" y="1356781"/>
            <a:ext cx="6601746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81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73" y="1372055"/>
            <a:ext cx="8621041" cy="50046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5011" y="312821"/>
            <a:ext cx="11341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Directly entering data into a </a:t>
            </a:r>
            <a:r>
              <a:rPr lang="en-US" sz="2800" dirty="0" err="1" smtClean="0"/>
              <a:t>dataframe</a:t>
            </a:r>
            <a:r>
              <a:rPr lang="en-US" sz="2800" dirty="0" smtClean="0"/>
              <a:t> structure using function </a:t>
            </a:r>
            <a:r>
              <a:rPr lang="en-US" sz="2800" b="1" dirty="0" err="1" smtClean="0"/>
              <a:t>data.frame</a:t>
            </a:r>
            <a:r>
              <a:rPr lang="en-US" sz="2800" b="1" dirty="0" smtClean="0"/>
              <a:t>()</a:t>
            </a:r>
            <a:endParaRPr lang="en-US" sz="2800" b="1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997242" y="2334126"/>
            <a:ext cx="6930190" cy="2526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927432" y="4537592"/>
            <a:ext cx="21249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c() </a:t>
            </a:r>
            <a:r>
              <a:rPr lang="en-US" dirty="0" smtClean="0"/>
              <a:t>is a function that creates a vector of things – could be numbers, text, both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61288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365" y="354842"/>
            <a:ext cx="6603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Multilevel Approach to Repeated-Measures ANOVA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777922" y="1091820"/>
            <a:ext cx="8496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Alternatively, we an use a multilevel approach – this means that we can ignore </a:t>
            </a:r>
            <a:r>
              <a:rPr lang="en-US" dirty="0" err="1" smtClean="0"/>
              <a:t>sphericity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22" y="3447726"/>
            <a:ext cx="7297168" cy="26102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7922" y="2947916"/>
            <a:ext cx="635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As before – we can assign planned contrasts using the same rules: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49760638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55" y="641444"/>
            <a:ext cx="7814477" cy="59762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37279" y="1296537"/>
            <a:ext cx="52270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use </a:t>
            </a:r>
            <a:r>
              <a:rPr lang="en-US" b="1" dirty="0" err="1" smtClean="0"/>
              <a:t>lme</a:t>
            </a:r>
            <a:r>
              <a:rPr lang="en-US" b="1" dirty="0" smtClean="0"/>
              <a:t>() </a:t>
            </a:r>
            <a:r>
              <a:rPr lang="en-US" dirty="0" smtClean="0"/>
              <a:t>from the package ‘</a:t>
            </a:r>
            <a:r>
              <a:rPr lang="en-US" dirty="0" err="1" smtClean="0"/>
              <a:t>nlme</a:t>
            </a:r>
            <a:r>
              <a:rPr lang="en-US" dirty="0" smtClean="0"/>
              <a:t>’ to run this approach.  </a:t>
            </a:r>
          </a:p>
          <a:p>
            <a:endParaRPr lang="en-US" dirty="0" smtClean="0"/>
          </a:p>
          <a:p>
            <a:r>
              <a:rPr lang="en-US" dirty="0" smtClean="0"/>
              <a:t>Importantly, we are setting a random effect parameter in the model using:</a:t>
            </a:r>
          </a:p>
          <a:p>
            <a:r>
              <a:rPr lang="en-US" dirty="0" smtClean="0"/>
              <a:t>random = ~1|participant/animal</a:t>
            </a:r>
          </a:p>
          <a:p>
            <a:endParaRPr lang="en-US" dirty="0"/>
          </a:p>
          <a:p>
            <a:r>
              <a:rPr lang="en-US" dirty="0" smtClean="0"/>
              <a:t>This in effect tells the model that individuals may vary in their propensity to retch and that scores across animals are connected by participant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The summary output gives us a lot of information.  Of note, are the fixed effects – these are our planned contrasts. These can be interpreted similarly to those we’ve seen in other models.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77922" y="-81886"/>
            <a:ext cx="586854" cy="7506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4435522" y="4462818"/>
            <a:ext cx="2634018" cy="1596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069540" y="5944018"/>
            <a:ext cx="4681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We can also use this information to calculate estimate effect sizes as before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4228772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90" y="495346"/>
            <a:ext cx="8268854" cy="13908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7490" y="2402006"/>
            <a:ext cx="1013034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investigate whether there is a main effect of “animal” </a:t>
            </a:r>
          </a:p>
          <a:p>
            <a:endParaRPr lang="en-US" dirty="0"/>
          </a:p>
          <a:p>
            <a:r>
              <a:rPr lang="en-US" dirty="0" smtClean="0"/>
              <a:t>– i.e. does including the group means of ‘animal’ in the model make a better fit of the data?</a:t>
            </a:r>
          </a:p>
          <a:p>
            <a:endParaRPr lang="en-US" dirty="0"/>
          </a:p>
          <a:p>
            <a:r>
              <a:rPr lang="en-US" dirty="0" smtClean="0"/>
              <a:t>Here we create a baseline model by excluding the ‘animal’ predictor – in its place we put ‘1’ indicating keeping the intercept.</a:t>
            </a:r>
          </a:p>
          <a:p>
            <a:endParaRPr lang="en-US" dirty="0"/>
          </a:p>
          <a:p>
            <a:r>
              <a:rPr lang="en-US" dirty="0" smtClean="0"/>
              <a:t>We use </a:t>
            </a:r>
            <a:r>
              <a:rPr lang="en-US" b="1" dirty="0" err="1" smtClean="0"/>
              <a:t>anova</a:t>
            </a:r>
            <a:r>
              <a:rPr lang="en-US" b="1" dirty="0" smtClean="0"/>
              <a:t>() </a:t>
            </a:r>
            <a:r>
              <a:rPr lang="en-US" dirty="0" smtClean="0"/>
              <a:t>to compare the models directly.  Of note, we see that the AIC and BIC are lower for the model including ‘animal’. (two measures of the fit with smaller values being a better fit – see regression section).  </a:t>
            </a:r>
          </a:p>
          <a:p>
            <a:endParaRPr lang="en-US" dirty="0"/>
          </a:p>
          <a:p>
            <a:r>
              <a:rPr lang="en-US" dirty="0" smtClean="0"/>
              <a:t>The likelihood ratio test is also significantly different between the two models, so including ‘animal’ does improve fit – indicating that ‘animal’ has a significant effect on the outcome variable Retch.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15797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62" y="1163930"/>
            <a:ext cx="7678222" cy="46393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4024" y="423081"/>
            <a:ext cx="435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Posthoc</a:t>
            </a:r>
            <a:r>
              <a:rPr lang="en-US" dirty="0" smtClean="0"/>
              <a:t> tests for repeated-measures ANOVA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83140" y="5803252"/>
            <a:ext cx="8076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can compute Tukey post-hoc tests (among others) using the ‘</a:t>
            </a:r>
            <a:r>
              <a:rPr lang="en-US" dirty="0" err="1" smtClean="0"/>
              <a:t>multcomp</a:t>
            </a:r>
            <a:r>
              <a:rPr lang="en-US" dirty="0" smtClean="0"/>
              <a:t>’ package.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68883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9308" y="313898"/>
            <a:ext cx="4014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Repeated-Measures for Factorial Designs</a:t>
            </a:r>
            <a:endParaRPr lang="en-US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82" y="1296983"/>
            <a:ext cx="4505954" cy="17528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582" y="1506171"/>
            <a:ext cx="4476190" cy="36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1083" y="3562065"/>
            <a:ext cx="5519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same principles we saw in the one-way ANOVA can be used in a factorial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73105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21" y="989246"/>
            <a:ext cx="9935962" cy="51251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0501" y="232012"/>
            <a:ext cx="1814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Using </a:t>
            </a:r>
            <a:r>
              <a:rPr lang="en-US" b="1" dirty="0" err="1" smtClean="0"/>
              <a:t>ezANOVA</a:t>
            </a:r>
            <a:r>
              <a:rPr lang="en-US" b="1" dirty="0" smtClean="0"/>
              <a:t>()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9796083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87" y="1527955"/>
            <a:ext cx="9383434" cy="34199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2587" y="423081"/>
            <a:ext cx="3862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Posthoc</a:t>
            </a:r>
            <a:r>
              <a:rPr lang="en-US" dirty="0" smtClean="0"/>
              <a:t> testing from </a:t>
            </a:r>
            <a:r>
              <a:rPr lang="en-US" b="1" dirty="0" err="1" smtClean="0"/>
              <a:t>exANOVA</a:t>
            </a:r>
            <a:r>
              <a:rPr lang="en-US" b="1" dirty="0" smtClean="0"/>
              <a:t>()</a:t>
            </a:r>
            <a:r>
              <a:rPr lang="en-US" dirty="0" smtClean="0"/>
              <a:t>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76434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81" y="1196016"/>
            <a:ext cx="10412278" cy="32103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3081" y="450376"/>
            <a:ext cx="2294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Multilevel Approach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423081" y="4751919"/>
            <a:ext cx="109864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 we build up the model one step at a time using </a:t>
            </a:r>
            <a:r>
              <a:rPr lang="en-US" b="1" dirty="0" smtClean="0"/>
              <a:t>update() </a:t>
            </a:r>
            <a:r>
              <a:rPr lang="en-US" dirty="0" smtClean="0"/>
              <a:t>– this allows us to compare models to each other to find the best fit.</a:t>
            </a:r>
          </a:p>
          <a:p>
            <a:endParaRPr lang="en-US" b="1" dirty="0"/>
          </a:p>
          <a:p>
            <a:r>
              <a:rPr lang="en-US" dirty="0" smtClean="0"/>
              <a:t>In the random effect, we have to specify that both drink &amp; imagery are nested within participant.</a:t>
            </a:r>
          </a:p>
          <a:p>
            <a:endParaRPr lang="en-US" dirty="0"/>
          </a:p>
          <a:p>
            <a:r>
              <a:rPr lang="en-US" dirty="0" smtClean="0"/>
              <a:t>Planned contrasts can be performed in the same manner as before (see additional tutorial code for more information)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55258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69757" y="1856456"/>
            <a:ext cx="10048703" cy="2838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/>
              <a:t>4. Correlation &amp; Regression</a:t>
            </a:r>
            <a:endParaRPr 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406166291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5643" y="529390"/>
            <a:ext cx="93846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4</a:t>
            </a:r>
            <a:r>
              <a:rPr lang="en-US" sz="4400" b="1" dirty="0" smtClean="0"/>
              <a:t>a. Pearson and Spearman Correlation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251463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5643" y="529390"/>
            <a:ext cx="93846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Getting Started -  </a:t>
            </a:r>
            <a:r>
              <a:rPr lang="en-US" sz="4400" b="1" dirty="0" err="1" smtClean="0"/>
              <a:t>RStudio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96286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90" y="1417276"/>
            <a:ext cx="6844573" cy="385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4915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72" y="1089231"/>
            <a:ext cx="3543795" cy="24958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4024" y="286603"/>
            <a:ext cx="427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 dataset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957" y="2581185"/>
            <a:ext cx="4476190" cy="36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786" y="2443053"/>
            <a:ext cx="3086531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1394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419" y="609184"/>
            <a:ext cx="6946710" cy="58187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5750" y="371026"/>
            <a:ext cx="1971950" cy="2381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1069" y="609183"/>
            <a:ext cx="3111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Get overview of variables of interest using base-r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01573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77" y="1240734"/>
            <a:ext cx="6485024" cy="50072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77" y="599421"/>
            <a:ext cx="6639852" cy="2000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01551" y="1733265"/>
            <a:ext cx="4435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 the </a:t>
            </a:r>
            <a:r>
              <a:rPr lang="en-US" b="1" dirty="0" err="1" smtClean="0"/>
              <a:t>ggscatmat</a:t>
            </a:r>
            <a:r>
              <a:rPr lang="en-US" b="1" dirty="0" smtClean="0"/>
              <a:t>() </a:t>
            </a:r>
            <a:r>
              <a:rPr lang="en-US" dirty="0" smtClean="0"/>
              <a:t>function from the </a:t>
            </a:r>
            <a:r>
              <a:rPr lang="en-US" dirty="0" err="1" smtClean="0"/>
              <a:t>GGally</a:t>
            </a:r>
            <a:r>
              <a:rPr lang="en-US" dirty="0" smtClean="0"/>
              <a:t> package to get an overview in a ggplot2 style – this includes Pearson correlation coefficients by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9263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03" y="848001"/>
            <a:ext cx="7361905" cy="55714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72" y="278834"/>
            <a:ext cx="7125694" cy="2953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43249" y="1692321"/>
            <a:ext cx="35074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ggpairs</a:t>
            </a:r>
            <a:r>
              <a:rPr lang="en-US" dirty="0" smtClean="0"/>
              <a:t>() function from the same package allows you to compare across continuous and discrete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58629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62" y="1459031"/>
            <a:ext cx="3962953" cy="10193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4967" y="423081"/>
            <a:ext cx="9941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Use </a:t>
            </a:r>
            <a:r>
              <a:rPr lang="en-US" sz="2400" b="1" dirty="0" err="1" smtClean="0"/>
              <a:t>cor</a:t>
            </a:r>
            <a:r>
              <a:rPr lang="en-US" sz="2400" b="1" dirty="0" smtClean="0"/>
              <a:t>()</a:t>
            </a:r>
            <a:r>
              <a:rPr lang="en-US" sz="2400" dirty="0" smtClean="0"/>
              <a:t> to get correlation matrices or specific correlations between variables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02" y="4016196"/>
            <a:ext cx="7449590" cy="12003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6036" y="5609230"/>
            <a:ext cx="598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Pearson, Spearman and Kendall (Tau-B) methods are available.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08868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79" y="1756957"/>
            <a:ext cx="7087589" cy="27435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4967" y="423081"/>
            <a:ext cx="4962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Use </a:t>
            </a:r>
            <a:r>
              <a:rPr lang="en-US" sz="2400" b="1" dirty="0" err="1" smtClean="0"/>
              <a:t>cor.test</a:t>
            </a:r>
            <a:r>
              <a:rPr lang="en-US" sz="2400" b="1" dirty="0" smtClean="0"/>
              <a:t>()</a:t>
            </a:r>
            <a:r>
              <a:rPr lang="en-US" sz="2400" dirty="0" smtClean="0"/>
              <a:t> to run a significance test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573279" y="5377218"/>
            <a:ext cx="9014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Adding in    alternative = “less”  etc.  dictates a one-tailed test as </a:t>
            </a:r>
            <a:r>
              <a:rPr lang="en-US" b="1" dirty="0" err="1" smtClean="0"/>
              <a:t>cor.test</a:t>
            </a:r>
            <a:r>
              <a:rPr lang="en-US" b="1" dirty="0" smtClean="0"/>
              <a:t>() </a:t>
            </a:r>
            <a:r>
              <a:rPr lang="en-US" dirty="0" smtClean="0"/>
              <a:t>is 2-tailed by default.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16130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28" y="1495796"/>
            <a:ext cx="7830643" cy="38391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4967" y="423081"/>
            <a:ext cx="9146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Use </a:t>
            </a:r>
            <a:r>
              <a:rPr lang="en-US" sz="2400" b="1" dirty="0" err="1" smtClean="0"/>
              <a:t>rcorr</a:t>
            </a:r>
            <a:r>
              <a:rPr lang="en-US" sz="2400" b="1" dirty="0" smtClean="0"/>
              <a:t>()</a:t>
            </a:r>
            <a:r>
              <a:rPr lang="en-US" sz="2400" dirty="0" smtClean="0"/>
              <a:t> from the ‘</a:t>
            </a:r>
            <a:r>
              <a:rPr lang="en-US" sz="2400" dirty="0" err="1" smtClean="0"/>
              <a:t>Hmisc</a:t>
            </a:r>
            <a:r>
              <a:rPr lang="en-US" sz="2400" dirty="0" smtClean="0"/>
              <a:t>’ package to get a matrix of correlation tests:</a:t>
            </a:r>
          </a:p>
        </p:txBody>
      </p:sp>
    </p:spTree>
    <p:extLst>
      <p:ext uri="{BB962C8B-B14F-4D97-AF65-F5344CB8AC3E}">
        <p14:creationId xmlns:p14="http://schemas.microsoft.com/office/powerpoint/2010/main" val="217530864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22" y="1839827"/>
            <a:ext cx="8173591" cy="39153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4968" y="423081"/>
            <a:ext cx="10863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Use </a:t>
            </a:r>
            <a:r>
              <a:rPr lang="en-US" sz="2400" b="1" dirty="0" err="1" smtClean="0"/>
              <a:t>corr.test</a:t>
            </a:r>
            <a:r>
              <a:rPr lang="en-US" sz="2400" b="1" dirty="0" smtClean="0"/>
              <a:t>()</a:t>
            </a:r>
            <a:r>
              <a:rPr lang="en-US" sz="2400" dirty="0" smtClean="0"/>
              <a:t> from the ‘psych’ package to get a matrix of correlation tests with adjusted p-values:</a:t>
            </a:r>
          </a:p>
        </p:txBody>
      </p:sp>
    </p:spTree>
    <p:extLst>
      <p:ext uri="{BB962C8B-B14F-4D97-AF65-F5344CB8AC3E}">
        <p14:creationId xmlns:p14="http://schemas.microsoft.com/office/powerpoint/2010/main" val="10403870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1319" y="436728"/>
            <a:ext cx="2574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Partial Correlations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571" y="1509952"/>
            <a:ext cx="9142857" cy="38380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1319" y="5663820"/>
            <a:ext cx="10768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When we have 3 variables that are clearly interrelated, but we are interested in the relationship between 2 of them, we can use a partial correlation to get and adjusted correlation coefficient accounting for their relationship with a third variable.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01947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87" y="333313"/>
            <a:ext cx="8135485" cy="59730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09230" y="1487606"/>
            <a:ext cx="57730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Use </a:t>
            </a:r>
            <a:r>
              <a:rPr lang="en-US" sz="2400" b="1" dirty="0" err="1" smtClean="0"/>
              <a:t>pcor</a:t>
            </a:r>
            <a:r>
              <a:rPr lang="en-US" sz="2400" b="1" dirty="0" smtClean="0"/>
              <a:t>()</a:t>
            </a:r>
            <a:r>
              <a:rPr lang="en-US" sz="2400" dirty="0" smtClean="0"/>
              <a:t> from the ‘</a:t>
            </a:r>
            <a:r>
              <a:rPr lang="en-US" sz="2400" dirty="0" err="1" smtClean="0"/>
              <a:t>ppcor</a:t>
            </a:r>
            <a:r>
              <a:rPr lang="en-US" sz="2400" dirty="0" smtClean="0"/>
              <a:t>’ package to get a matrix of partial correlation tests </a:t>
            </a:r>
          </a:p>
          <a:p>
            <a:endParaRPr lang="en-US" sz="2400" dirty="0"/>
          </a:p>
          <a:p>
            <a:r>
              <a:rPr lang="en-US" sz="2400" dirty="0" smtClean="0"/>
              <a:t>Partial correlation tests need complete observations across variables.</a:t>
            </a:r>
          </a:p>
        </p:txBody>
      </p:sp>
    </p:spTree>
    <p:extLst>
      <p:ext uri="{BB962C8B-B14F-4D97-AF65-F5344CB8AC3E}">
        <p14:creationId xmlns:p14="http://schemas.microsoft.com/office/powerpoint/2010/main" val="4036854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11" y="1467317"/>
            <a:ext cx="10961502" cy="44281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5011" y="312821"/>
            <a:ext cx="905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Exporting Data means writing a file to your working directory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1442044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1319" y="436728"/>
            <a:ext cx="3424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Point-</a:t>
            </a:r>
            <a:r>
              <a:rPr lang="en-US" sz="2400" dirty="0" err="1" smtClean="0"/>
              <a:t>Biserial</a:t>
            </a:r>
            <a:r>
              <a:rPr lang="en-US" sz="2400" dirty="0" smtClean="0"/>
              <a:t> Correlations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19" y="1574706"/>
            <a:ext cx="4438095" cy="37904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72752" y="1296536"/>
            <a:ext cx="61414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Point-</a:t>
            </a:r>
            <a:r>
              <a:rPr lang="en-US" dirty="0" err="1" smtClean="0"/>
              <a:t>biserial</a:t>
            </a:r>
            <a:r>
              <a:rPr lang="en-US" dirty="0" smtClean="0"/>
              <a:t> correlations can be used to determine whether there is a correlation between a discrete dichotomous variable (e.g. gender) and a continuous variable (e.g. time).</a:t>
            </a:r>
          </a:p>
          <a:p>
            <a:endParaRPr lang="en-US" dirty="0"/>
          </a:p>
          <a:p>
            <a:r>
              <a:rPr lang="en-US" dirty="0" smtClean="0"/>
              <a:t>Here we are investigating whether male cats (1) spend more hours per week (time) away from home than female cats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83407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41" y="1201003"/>
            <a:ext cx="5788471" cy="5212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1319" y="436728"/>
            <a:ext cx="3424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Point-</a:t>
            </a:r>
            <a:r>
              <a:rPr lang="en-US" sz="2400" dirty="0" err="1" smtClean="0"/>
              <a:t>Biserial</a:t>
            </a:r>
            <a:r>
              <a:rPr lang="en-US" sz="2400" dirty="0" smtClean="0"/>
              <a:t> Correlations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7001301" y="1201003"/>
            <a:ext cx="45992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There are several options for running point-</a:t>
            </a:r>
            <a:r>
              <a:rPr lang="en-US" dirty="0" err="1" smtClean="0"/>
              <a:t>biserial</a:t>
            </a:r>
            <a:r>
              <a:rPr lang="en-US" dirty="0" smtClean="0"/>
              <a:t> correlations in R, each using slightly different algorithms.</a:t>
            </a:r>
          </a:p>
          <a:p>
            <a:endParaRPr lang="en-US" dirty="0"/>
          </a:p>
          <a:p>
            <a:r>
              <a:rPr lang="en-US" dirty="0" smtClean="0"/>
              <a:t>Probably best to use the </a:t>
            </a:r>
            <a:r>
              <a:rPr lang="en-US" b="1" dirty="0" err="1" smtClean="0"/>
              <a:t>polyserial</a:t>
            </a:r>
            <a:r>
              <a:rPr lang="en-US" b="1" dirty="0" smtClean="0"/>
              <a:t>()</a:t>
            </a:r>
            <a:r>
              <a:rPr lang="en-US" dirty="0" smtClean="0"/>
              <a:t> function from the ‘</a:t>
            </a:r>
            <a:r>
              <a:rPr lang="en-US" dirty="0" err="1" smtClean="0"/>
              <a:t>polycor</a:t>
            </a:r>
            <a:r>
              <a:rPr lang="en-US" dirty="0" smtClean="0"/>
              <a:t>’ </a:t>
            </a:r>
            <a:r>
              <a:rPr lang="en-US" dirty="0" err="1" smtClean="0"/>
              <a:t>pacakge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36176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5643" y="529390"/>
            <a:ext cx="93846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4b. Linear Regression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28721978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151" y="1772211"/>
            <a:ext cx="4711754" cy="40242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46" y="742089"/>
            <a:ext cx="4077269" cy="21529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55" y="3469943"/>
            <a:ext cx="6106377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7520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242" y="1438228"/>
            <a:ext cx="4438095" cy="37904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22" y="1111519"/>
            <a:ext cx="5382376" cy="8954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95534" y="0"/>
            <a:ext cx="5145206" cy="11464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77672" y="2661312"/>
            <a:ext cx="439457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can use a linear regression model to determine the linear relationship between two continuous variables.</a:t>
            </a:r>
          </a:p>
          <a:p>
            <a:endParaRPr lang="en-US" dirty="0"/>
          </a:p>
          <a:p>
            <a:r>
              <a:rPr lang="en-US" dirty="0" smtClean="0"/>
              <a:t>Our model will determine a) the intercept, b) the coefficient of the slope of the trend line, and e) have some error </a:t>
            </a:r>
          </a:p>
          <a:p>
            <a:endParaRPr lang="en-US" dirty="0"/>
          </a:p>
          <a:p>
            <a:r>
              <a:rPr lang="en-US" dirty="0" smtClean="0"/>
              <a:t>Y = a + </a:t>
            </a:r>
            <a:r>
              <a:rPr lang="en-US" dirty="0" err="1" smtClean="0"/>
              <a:t>bX</a:t>
            </a:r>
            <a:r>
              <a:rPr lang="en-US" dirty="0" smtClean="0"/>
              <a:t> + 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88091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2263" y="368490"/>
            <a:ext cx="4894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 </a:t>
            </a:r>
            <a:r>
              <a:rPr lang="en-US" b="1" dirty="0" smtClean="0"/>
              <a:t>lm() </a:t>
            </a:r>
            <a:r>
              <a:rPr lang="en-US" dirty="0" smtClean="0"/>
              <a:t>to build the basic linear regression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14" y="1023583"/>
            <a:ext cx="5673651" cy="56309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552" y="4523260"/>
            <a:ext cx="4340114" cy="15288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23629" y="1760560"/>
            <a:ext cx="4626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30000" dirty="0" smtClean="0"/>
              <a:t>2 </a:t>
            </a:r>
            <a:r>
              <a:rPr lang="en-US" dirty="0" smtClean="0"/>
              <a:t>and the Residual Standard Error are useful measures of goodness-of-fit of the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86742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75" y="1492687"/>
            <a:ext cx="7983064" cy="35723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2263" y="368490"/>
            <a:ext cx="6327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 </a:t>
            </a:r>
            <a:r>
              <a:rPr lang="en-US" b="1" dirty="0" err="1" smtClean="0"/>
              <a:t>anova</a:t>
            </a:r>
            <a:r>
              <a:rPr lang="en-US" b="1" dirty="0" smtClean="0"/>
              <a:t>() </a:t>
            </a:r>
            <a:r>
              <a:rPr lang="en-US" dirty="0" smtClean="0"/>
              <a:t>to test if model fits data better than zero slope model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2388" y="5295331"/>
            <a:ext cx="5280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 measures of goodness-of-fit include AIC and BIC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17460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158" y="1615648"/>
            <a:ext cx="5315084" cy="45394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4" y="1849838"/>
            <a:ext cx="5439534" cy="44297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2263" y="368490"/>
            <a:ext cx="6518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 </a:t>
            </a:r>
            <a:r>
              <a:rPr lang="en-US" b="1" dirty="0" smtClean="0"/>
              <a:t>predict() </a:t>
            </a:r>
            <a:r>
              <a:rPr lang="en-US" dirty="0" smtClean="0"/>
              <a:t>to calculate predicted values of Y based on values of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077567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50" y="614424"/>
            <a:ext cx="3200847" cy="11526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902" y="2530216"/>
            <a:ext cx="2800741" cy="23434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31057" y="614424"/>
            <a:ext cx="6796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Use </a:t>
            </a:r>
            <a:r>
              <a:rPr lang="en-US" sz="2400" b="1" dirty="0" err="1" smtClean="0"/>
              <a:t>add_predictions</a:t>
            </a:r>
            <a:r>
              <a:rPr lang="en-US" sz="2400" b="1" dirty="0" smtClean="0"/>
              <a:t>() </a:t>
            </a:r>
            <a:r>
              <a:rPr lang="en-US" sz="2400" dirty="0" smtClean="0"/>
              <a:t>from the ‘</a:t>
            </a:r>
            <a:r>
              <a:rPr lang="en-US" sz="2400" dirty="0" err="1" smtClean="0"/>
              <a:t>modelr</a:t>
            </a:r>
            <a:r>
              <a:rPr lang="en-US" sz="2400" dirty="0" smtClean="0"/>
              <a:t>’ package to add predictions to a dataset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8075088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01" y="2864280"/>
            <a:ext cx="8326012" cy="16480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2263" y="368490"/>
            <a:ext cx="1352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Residuals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77401" y="1405719"/>
            <a:ext cx="8625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Raw residuals as well as standardized residuals and </a:t>
            </a:r>
            <a:r>
              <a:rPr lang="en-US" dirty="0" err="1" smtClean="0"/>
              <a:t>studentized</a:t>
            </a:r>
            <a:r>
              <a:rPr lang="en-US" dirty="0" smtClean="0"/>
              <a:t> residuals can be obtained from the model object.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448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5643" y="529390"/>
            <a:ext cx="93846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1b. Working with Data in </a:t>
            </a:r>
            <a:r>
              <a:rPr lang="en-US" sz="4400" b="1" dirty="0" err="1" smtClean="0"/>
              <a:t>RStudio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61945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2263" y="368490"/>
            <a:ext cx="2951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Checking assumptions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77401" y="1405719"/>
            <a:ext cx="8625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Assumption: Linear relationship between X and 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605" y="2350615"/>
            <a:ext cx="4438095" cy="37904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938" y="2950272"/>
            <a:ext cx="4906060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65191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082" y="1035767"/>
            <a:ext cx="6046926" cy="45598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36" y="431056"/>
            <a:ext cx="5496692" cy="8097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9310" y="1422108"/>
            <a:ext cx="514520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Assumption: Homoscedasticity of residuals</a:t>
            </a:r>
          </a:p>
          <a:p>
            <a:endParaRPr lang="en-US" sz="1600" dirty="0" smtClean="0"/>
          </a:p>
          <a:p>
            <a:r>
              <a:rPr lang="en-US" sz="1600" dirty="0"/>
              <a:t>T</a:t>
            </a:r>
            <a:r>
              <a:rPr lang="en-US" sz="1600" dirty="0" smtClean="0"/>
              <a:t>op-left:  fitted values (x) against residuals (y) - also tests for non-linearity</a:t>
            </a:r>
          </a:p>
          <a:p>
            <a:endParaRPr lang="en-US" sz="1600" dirty="0" smtClean="0"/>
          </a:p>
          <a:p>
            <a:r>
              <a:rPr lang="en-US" sz="1600" dirty="0" smtClean="0"/>
              <a:t>Bottom-left: fitted values (x) against square-root of standardized residuals (y)</a:t>
            </a:r>
          </a:p>
          <a:p>
            <a:endParaRPr lang="en-US" sz="1600" dirty="0" smtClean="0"/>
          </a:p>
          <a:p>
            <a:r>
              <a:rPr lang="en-US" sz="1600" dirty="0" smtClean="0"/>
              <a:t>Expect an approximately flat red line (no overall pattern) for both if homoscedasticity</a:t>
            </a:r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smtClean="0"/>
              <a:t>Assumption: Normality of residuals</a:t>
            </a:r>
          </a:p>
          <a:p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smtClean="0"/>
              <a:t>Top-right plot = Normal QQ plot</a:t>
            </a:r>
          </a:p>
          <a:p>
            <a:r>
              <a:rPr lang="en-US" sz="1600" dirty="0" smtClean="0"/>
              <a:t>If points lie exactly on the line then they come from a perfectly normal distribution. Some deviation is expected, particularly at the tails.  Can also test using </a:t>
            </a:r>
            <a:r>
              <a:rPr lang="en-US" sz="1600" b="1" dirty="0" err="1" smtClean="0"/>
              <a:t>shapiro.test</a:t>
            </a:r>
            <a:r>
              <a:rPr lang="en-US" sz="1600" b="1" dirty="0" smtClean="0"/>
              <a:t>()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4866519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932" y="814804"/>
            <a:ext cx="5847619" cy="44095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36" y="1002037"/>
            <a:ext cx="2991267" cy="21243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336" y="3393918"/>
            <a:ext cx="9593014" cy="270547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53825" y="16847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Leverage - a measure of how much the predicted value would change if the observation is moved one unit in the y-direction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02879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83" y="1798626"/>
            <a:ext cx="7770499" cy="48887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87" y="105236"/>
            <a:ext cx="5820587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7520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19" y="1347027"/>
            <a:ext cx="10602805" cy="47917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2263" y="368490"/>
            <a:ext cx="11025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Use the ‘broom’ package to get model summary information including for observations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762897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615" y="313899"/>
            <a:ext cx="5837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Validating models using Training/Testing Data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928048" y="1364777"/>
            <a:ext cx="95534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common approach to validating models is to develop a model using a proportion (e.g. 80%) of the original data and to then test it on the remaining out-of-sample data.</a:t>
            </a:r>
          </a:p>
          <a:p>
            <a:endParaRPr lang="en-US" dirty="0"/>
          </a:p>
          <a:p>
            <a:r>
              <a:rPr lang="en-US" dirty="0" smtClean="0"/>
              <a:t>By comparing the mean square errors of the out-of-sample data to the in-sample (training) data, it’s possible to evaluate the goodness of fit of a model.</a:t>
            </a:r>
          </a:p>
          <a:p>
            <a:endParaRPr lang="en-US" dirty="0"/>
          </a:p>
          <a:p>
            <a:r>
              <a:rPr lang="en-US" dirty="0" smtClean="0"/>
              <a:t>In more complex models, this avoids over-fitting a model to the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53463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86" y="457056"/>
            <a:ext cx="6725589" cy="61349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02054" y="457056"/>
            <a:ext cx="244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Procedure for 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76899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65" y="744727"/>
            <a:ext cx="10488489" cy="30484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8741" y="4326340"/>
            <a:ext cx="9485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 we can see that the mean square error appears higher in the test out-of-sample data compared to the training data, which might be cause for concern about the fit of our model.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089871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1194" y="423081"/>
            <a:ext cx="2659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Multiple Regression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93" y="1838773"/>
            <a:ext cx="4620270" cy="17337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36525" y="2019868"/>
            <a:ext cx="53089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multiple regression we include multiple predictors in the model. This requires each predictor to have it’s own estimate.</a:t>
            </a:r>
          </a:p>
          <a:p>
            <a:endParaRPr lang="en-US" dirty="0"/>
          </a:p>
          <a:p>
            <a:r>
              <a:rPr lang="en-US" dirty="0" smtClean="0"/>
              <a:t>Here we are trying to predict sales based on money spent on TV, radio or newspaper advertising.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99619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397088" y="887104"/>
            <a:ext cx="41079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Models can be made using</a:t>
            </a:r>
            <a:r>
              <a:rPr lang="en-US" b="1" dirty="0" smtClean="0"/>
              <a:t> lm() </a:t>
            </a:r>
            <a:r>
              <a:rPr lang="en-US" dirty="0" smtClean="0"/>
              <a:t>and summary information can be derived as before.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Each predictor is included on the right hand side of the ~ in the model formula.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92" y="404019"/>
            <a:ext cx="6201640" cy="6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066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011" y="312821"/>
            <a:ext cx="63179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Some basic R Syntax   -  what are vectors ?</a:t>
            </a:r>
            <a:endParaRPr lang="en-US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11" y="1179981"/>
            <a:ext cx="11393490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74604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44" y="1010923"/>
            <a:ext cx="10736173" cy="21338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4967" y="300251"/>
            <a:ext cx="5516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Compare multiple regression to simple linear regression: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04967" y="3684896"/>
            <a:ext cx="1063160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Model 2's R</a:t>
            </a:r>
            <a:r>
              <a:rPr lang="en-US" baseline="30000" dirty="0" smtClean="0"/>
              <a:t>2</a:t>
            </a:r>
            <a:r>
              <a:rPr lang="en-US" dirty="0" smtClean="0"/>
              <a:t>=.90 is much higher than that for model1 indicating that model2 explains more of the variance in sales.  More importantly the adjusted R</a:t>
            </a:r>
            <a:r>
              <a:rPr lang="en-US" baseline="30000" dirty="0" smtClean="0"/>
              <a:t>2</a:t>
            </a:r>
            <a:r>
              <a:rPr lang="en-US" dirty="0" smtClean="0"/>
              <a:t> is higher (this is adjusted for the number of predictors in the model).</a:t>
            </a:r>
          </a:p>
          <a:p>
            <a:endParaRPr lang="en-US" dirty="0" smtClean="0"/>
          </a:p>
          <a:p>
            <a:r>
              <a:rPr lang="en-US" dirty="0" smtClean="0"/>
              <a:t>The RSE (sigma) of model 2 is lower than model 1 showing that we have reduced the variance of our parameters.</a:t>
            </a:r>
          </a:p>
          <a:p>
            <a:endParaRPr lang="en-US" dirty="0"/>
          </a:p>
          <a:p>
            <a:r>
              <a:rPr lang="en-US" dirty="0" smtClean="0"/>
              <a:t>The AIC and BIC are also substantially lower in model 2.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70894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95" y="1006216"/>
            <a:ext cx="7417606" cy="46667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9307" y="204716"/>
            <a:ext cx="10880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Diagnostic plots should be made as described before – here model 2 appears to have issues with heteroscedasticity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94413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08" y="1061796"/>
            <a:ext cx="8413892" cy="52935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9307" y="204716"/>
            <a:ext cx="11354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Diagnostic plots should be made as described before – here model 2 appears to have issues with residuals not being normally distributed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8052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63" y="1217508"/>
            <a:ext cx="10774279" cy="48870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2263" y="368490"/>
            <a:ext cx="4522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Including interactions in the model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57125850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2263" y="368490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Collinearity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532263" y="1097592"/>
            <a:ext cx="88573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 smtClean="0">
                <a:solidFill>
                  <a:srgbClr val="222222"/>
                </a:solidFill>
                <a:effectLst/>
                <a:latin typeface="Roboto"/>
              </a:rPr>
              <a:t>When one </a:t>
            </a:r>
            <a:r>
              <a:rPr lang="en-US" dirty="0" smtClean="0">
                <a:solidFill>
                  <a:srgbClr val="222222"/>
                </a:solidFill>
                <a:latin typeface="Roboto"/>
              </a:rPr>
              <a:t>or more 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Roboto"/>
              </a:rPr>
              <a:t>predictor variables in a multiple regression model can be linearly predicted from the others then we have collinearity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30" y="3401848"/>
            <a:ext cx="8097380" cy="20195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9684" y="2756849"/>
            <a:ext cx="3835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 dataset: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29516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16" y="1190240"/>
            <a:ext cx="6973273" cy="34675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2263" y="368490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Collinearity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766916" y="465782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In the second model we have collinearity between limit and rating  - this has caused the standard error of the estimate to increase dramatically meaning the result is no longer significant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036" y="1433015"/>
            <a:ext cx="5589526" cy="351662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59206" y="5119489"/>
            <a:ext cx="40943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Identify collinearity by examining correlation matrix of predictors</a:t>
            </a:r>
          </a:p>
        </p:txBody>
      </p:sp>
    </p:spTree>
    <p:extLst>
      <p:ext uri="{BB962C8B-B14F-4D97-AF65-F5344CB8AC3E}">
        <p14:creationId xmlns:p14="http://schemas.microsoft.com/office/powerpoint/2010/main" val="326605370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2263" y="368490"/>
            <a:ext cx="2237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Multicollinearity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887104" y="1245696"/>
            <a:ext cx="81067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Also possible that no correlation will exist between any two predictors, but three or more variables may be highly interrelated – this is multicollinearity.</a:t>
            </a:r>
          </a:p>
          <a:p>
            <a:endParaRPr lang="en-US" dirty="0"/>
          </a:p>
          <a:p>
            <a:r>
              <a:rPr lang="en-US" dirty="0" smtClean="0"/>
              <a:t>Can be tested in R using the </a:t>
            </a:r>
            <a:r>
              <a:rPr lang="en-US" b="1" dirty="0" err="1" smtClean="0"/>
              <a:t>vif</a:t>
            </a:r>
            <a:r>
              <a:rPr lang="en-US" b="1" dirty="0" smtClean="0"/>
              <a:t>()</a:t>
            </a:r>
            <a:r>
              <a:rPr lang="en-US" dirty="0" smtClean="0"/>
              <a:t> function from the ‘car’ package.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10" y="3137877"/>
            <a:ext cx="2057687" cy="16194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75965" y="3370996"/>
            <a:ext cx="7287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VIF is the variance inflation factor – if it is close to 1 then it suggests no collinearity.  If it is &gt;5 then there is high collinearity.  If it is between 1 and 5 then there is some collinearity.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086228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2263" y="368490"/>
            <a:ext cx="763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Partial F-test to test if variables add substantially to a model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25" y="1062229"/>
            <a:ext cx="3982006" cy="21720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25" y="3466306"/>
            <a:ext cx="6744641" cy="32008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14197" y="5066729"/>
            <a:ext cx="55495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 </a:t>
            </a:r>
            <a:r>
              <a:rPr lang="en-US" b="1" dirty="0" err="1" smtClean="0"/>
              <a:t>anova</a:t>
            </a:r>
            <a:r>
              <a:rPr lang="en-US" b="1" dirty="0" smtClean="0"/>
              <a:t>() </a:t>
            </a:r>
            <a:r>
              <a:rPr lang="en-US" dirty="0" smtClean="0"/>
              <a:t>to compare models.</a:t>
            </a:r>
          </a:p>
          <a:p>
            <a:endParaRPr lang="en-US" dirty="0"/>
          </a:p>
          <a:p>
            <a:r>
              <a:rPr lang="en-US" dirty="0" smtClean="0"/>
              <a:t>Appears ‘</a:t>
            </a:r>
            <a:r>
              <a:rPr lang="en-US" dirty="0" err="1" smtClean="0"/>
              <a:t>sqft</a:t>
            </a:r>
            <a:r>
              <a:rPr lang="en-US" dirty="0" smtClean="0"/>
              <a:t>’ is the only variable needed to predict price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72592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1194" y="423081"/>
            <a:ext cx="2547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Model Selection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504967" y="1310185"/>
            <a:ext cx="1010186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Deciding which predictors/variables to include in a model can be difficult.  </a:t>
            </a:r>
          </a:p>
          <a:p>
            <a:endParaRPr lang="en-US" dirty="0"/>
          </a:p>
          <a:p>
            <a:r>
              <a:rPr lang="en-US" dirty="0" smtClean="0"/>
              <a:t>There are however some automatic model selection methods that can assist with this.  </a:t>
            </a:r>
          </a:p>
          <a:p>
            <a:endParaRPr lang="en-US" dirty="0"/>
          </a:p>
          <a:p>
            <a:r>
              <a:rPr lang="en-US" dirty="0" smtClean="0"/>
              <a:t>The package ‘leaps’ has some of these – we will discuss two: Best Subset Selection and Stepwise Selection.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50" y="3479171"/>
            <a:ext cx="7574508" cy="30313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88658" y="5718413"/>
            <a:ext cx="174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42191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74" y="1201448"/>
            <a:ext cx="7201905" cy="1752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8490" y="436728"/>
            <a:ext cx="4018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 example – forward stepwise selection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316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07" y="1077234"/>
            <a:ext cx="11727679" cy="47701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5011" y="312821"/>
            <a:ext cx="6624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Some basic R Syntax   -  what are functions ?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6686536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99" y="151237"/>
            <a:ext cx="6390785" cy="32607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99" y="3211917"/>
            <a:ext cx="6417855" cy="32745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754" y="2106351"/>
            <a:ext cx="2934109" cy="3524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1385" y="5167300"/>
            <a:ext cx="2838846" cy="181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967" y="151237"/>
            <a:ext cx="2648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Plots to evaluate model fit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287043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80" y="1222799"/>
            <a:ext cx="8097380" cy="53537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4842" y="423081"/>
            <a:ext cx="5827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Using an out-of-sample dataset to evaluate model selection.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570" y="3338501"/>
            <a:ext cx="6285714" cy="32380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63773" y="982638"/>
            <a:ext cx="313899" cy="3138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334466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5643" y="529390"/>
            <a:ext cx="93846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4c. </a:t>
            </a:r>
            <a:r>
              <a:rPr lang="en-US" sz="4400" b="1" dirty="0" err="1" smtClean="0"/>
              <a:t>Logisitic</a:t>
            </a:r>
            <a:r>
              <a:rPr lang="en-US" sz="4400" b="1" dirty="0" smtClean="0"/>
              <a:t> Regression</a:t>
            </a:r>
            <a:endParaRPr lang="en-US" sz="4400" b="1" dirty="0"/>
          </a:p>
        </p:txBody>
      </p:sp>
      <p:sp>
        <p:nvSpPr>
          <p:cNvPr id="2" name="Rectangle 1"/>
          <p:cNvSpPr/>
          <p:nvPr/>
        </p:nvSpPr>
        <p:spPr>
          <a:xfrm>
            <a:off x="1178257" y="1836593"/>
            <a:ext cx="85798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We use the logistic regression when the response (outcome) variable is discrete and error terms do not follow the normal distribution.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566948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105" y="1572903"/>
            <a:ext cx="5285714" cy="420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25" y="1115982"/>
            <a:ext cx="3219899" cy="21148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47" y="4038629"/>
            <a:ext cx="5667868" cy="12985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7672" y="191069"/>
            <a:ext cx="5194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Plotting data and adding a logistic regression fit curve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19231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23" y="1011194"/>
            <a:ext cx="7373379" cy="23244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2263" y="368490"/>
            <a:ext cx="9571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 </a:t>
            </a:r>
            <a:r>
              <a:rPr lang="en-US" b="1" dirty="0" err="1" smtClean="0"/>
              <a:t>glm</a:t>
            </a:r>
            <a:r>
              <a:rPr lang="en-US" b="1" dirty="0" smtClean="0"/>
              <a:t>() </a:t>
            </a:r>
            <a:r>
              <a:rPr lang="en-US" dirty="0" smtClean="0"/>
              <a:t>to perform a generalized linear model and </a:t>
            </a:r>
            <a:r>
              <a:rPr lang="en-US" b="1" dirty="0" smtClean="0"/>
              <a:t>family=“binomial” </a:t>
            </a:r>
            <a:r>
              <a:rPr lang="en-US" dirty="0" smtClean="0"/>
              <a:t>to set as a logistic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14215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74" y="933644"/>
            <a:ext cx="7240010" cy="53728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43248" y="5106165"/>
            <a:ext cx="3357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the (residual) deviance is substantially reduced compared to the null deviance then suggests model is a good fit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116059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0376" y="545910"/>
            <a:ext cx="730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Estimates can be hard to interpret in logistic regression as they are log odds.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315200" y="1924333"/>
            <a:ext cx="42444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Here, a one unit increase in balance is associated with an increase in the log odds of defaulting of 0.0057 units.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However, </a:t>
            </a:r>
            <a:r>
              <a:rPr lang="en-US" dirty="0" err="1" smtClean="0"/>
              <a:t>exponentiating</a:t>
            </a:r>
            <a:r>
              <a:rPr lang="en-US" dirty="0" smtClean="0"/>
              <a:t> the coefficients – a one dollar increase in monthly balance is associated with a 1.0057 increase in risk of defaulting.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76" y="1492887"/>
            <a:ext cx="6392167" cy="275310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0251" y="4218700"/>
            <a:ext cx="2497540" cy="4078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73496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55" y="2323530"/>
            <a:ext cx="5285714" cy="420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04" y="1163271"/>
            <a:ext cx="6935168" cy="819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50926" y="2323530"/>
            <a:ext cx="46538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Can use predict() to make predictions.</a:t>
            </a:r>
          </a:p>
          <a:p>
            <a:endParaRPr lang="en-US" dirty="0"/>
          </a:p>
          <a:p>
            <a:r>
              <a:rPr lang="en-US" dirty="0" smtClean="0"/>
              <a:t>Here the results are provided in probabilities – </a:t>
            </a:r>
          </a:p>
          <a:p>
            <a:endParaRPr lang="en-US" dirty="0"/>
          </a:p>
          <a:p>
            <a:r>
              <a:rPr lang="en-US" dirty="0" smtClean="0"/>
              <a:t>So a monthly balance of $2000 leads to a 58.2% likelihood of defaulting all other things being equal.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80110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97" y="2385045"/>
            <a:ext cx="5285714" cy="420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97" y="945992"/>
            <a:ext cx="10945753" cy="15813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05273" y="2961564"/>
            <a:ext cx="4617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Generating the logistic regression plot in base-r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006771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62" y="679000"/>
            <a:ext cx="6735115" cy="57729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02054" y="805217"/>
            <a:ext cx="4012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 including categorical variables in a logistic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35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5011" y="312821"/>
            <a:ext cx="7628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Recap some basic R Syntax   -  what is a </a:t>
            </a:r>
            <a:r>
              <a:rPr lang="en-US" sz="2800" dirty="0" err="1" smtClean="0"/>
              <a:t>dataframe</a:t>
            </a:r>
            <a:r>
              <a:rPr lang="en-US" sz="2800" dirty="0" smtClean="0"/>
              <a:t>?</a:t>
            </a:r>
            <a:endParaRPr lang="en-US" sz="2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11" y="1514335"/>
            <a:ext cx="6630325" cy="20005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11" y="4291054"/>
            <a:ext cx="2648320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4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32" y="880420"/>
            <a:ext cx="7621064" cy="10574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3206" y="2156346"/>
            <a:ext cx="9021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Notably the increase in probability for defaulting if a student is very small even though it’s significant.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109209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80" y="627617"/>
            <a:ext cx="8573696" cy="56300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01803" y="2961564"/>
            <a:ext cx="2759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Multiple </a:t>
            </a:r>
            <a:r>
              <a:rPr lang="en-US" dirty="0" err="1" smtClean="0"/>
              <a:t>logisitic</a:t>
            </a:r>
            <a:r>
              <a:rPr lang="en-US" dirty="0" smtClean="0"/>
              <a:t> regression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1803" y="4632707"/>
            <a:ext cx="3924848" cy="6001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32232" y="4286455"/>
            <a:ext cx="2898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Potentially some collinearity: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75337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73" y="1081927"/>
            <a:ext cx="7754432" cy="12003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2513" y="2934269"/>
            <a:ext cx="89477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Using predict() to make predictions for multiple logistic regression.</a:t>
            </a:r>
          </a:p>
          <a:p>
            <a:endParaRPr lang="en-US" dirty="0"/>
          </a:p>
          <a:p>
            <a:r>
              <a:rPr lang="en-US" dirty="0" smtClean="0"/>
              <a:t>Here, students are about half as likely to default as non-student for given income and balance.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95522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9433" y="423081"/>
            <a:ext cx="4969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Logisitic</a:t>
            </a:r>
            <a:r>
              <a:rPr lang="en-US" sz="2400" dirty="0" smtClean="0"/>
              <a:t> Regression Model Diagnostics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493" y="2377795"/>
            <a:ext cx="6563641" cy="26483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5218" y="1596788"/>
            <a:ext cx="7652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Likelihood Ratio Test to Evaluate if our models are improving the fit of the data: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67463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112" y="2290508"/>
            <a:ext cx="4172532" cy="311511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77754" y="259183"/>
            <a:ext cx="1059976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Although there is no R</a:t>
            </a:r>
            <a:r>
              <a:rPr lang="en-US" baseline="30000" dirty="0" smtClean="0"/>
              <a:t>2</a:t>
            </a:r>
            <a:r>
              <a:rPr lang="en-US" dirty="0" smtClean="0"/>
              <a:t> statistic for a logistic regression, we can calculate McFadden's R</a:t>
            </a:r>
            <a:r>
              <a:rPr lang="en-US" baseline="30000" dirty="0" smtClean="0"/>
              <a:t>2 </a:t>
            </a:r>
            <a:r>
              <a:rPr lang="en-US" dirty="0" smtClean="0"/>
              <a:t>which can be used as an approximation.   We use the function </a:t>
            </a:r>
            <a:r>
              <a:rPr lang="en-US" b="1" dirty="0" smtClean="0"/>
              <a:t>pR2()</a:t>
            </a:r>
            <a:r>
              <a:rPr lang="en-US" dirty="0" smtClean="0"/>
              <a:t> from the '</a:t>
            </a:r>
            <a:r>
              <a:rPr lang="en-US" dirty="0" err="1" smtClean="0"/>
              <a:t>pscl</a:t>
            </a:r>
            <a:r>
              <a:rPr lang="en-US" dirty="0" smtClean="0"/>
              <a:t>' package.</a:t>
            </a:r>
          </a:p>
          <a:p>
            <a:endParaRPr lang="en-US" dirty="0" smtClean="0"/>
          </a:p>
          <a:p>
            <a:r>
              <a:rPr lang="en-US" dirty="0" smtClean="0"/>
              <a:t>McFadden's R</a:t>
            </a:r>
            <a:r>
              <a:rPr lang="en-US" baseline="30000" dirty="0" smtClean="0"/>
              <a:t>2</a:t>
            </a:r>
            <a:r>
              <a:rPr lang="en-US" dirty="0" smtClean="0"/>
              <a:t> ranges from 0-1 but is highly unlikely to ever get to 1.  Indeed, a McFadden's R</a:t>
            </a:r>
            <a:r>
              <a:rPr lang="en-US" baseline="30000" dirty="0" smtClean="0"/>
              <a:t>2</a:t>
            </a:r>
            <a:r>
              <a:rPr lang="en-US" dirty="0" smtClean="0"/>
              <a:t> around .40 indicates a very good fit.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9988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74" y="2420821"/>
            <a:ext cx="5285714" cy="420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84" y="971462"/>
            <a:ext cx="6496957" cy="12574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55641" y="2420821"/>
            <a:ext cx="45447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Although residuals do not have to be normally distributed and variances does not have to be constant across groups for logistic regression – it is worth checking standardized residuals.  Those that are above 3 (or below -3) may be possible outliers.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8490" y="183023"/>
            <a:ext cx="1352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Residuals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303557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07" y="1369943"/>
            <a:ext cx="5285714" cy="420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307" y="903153"/>
            <a:ext cx="3124636" cy="4667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32811" y="2606721"/>
            <a:ext cx="4626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 with other models, we can look at Cook’s distances to identify points with high leverage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130463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9433" y="423081"/>
            <a:ext cx="4133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Evaluating classification success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33" y="1354141"/>
            <a:ext cx="6620799" cy="16385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490950" y="2729584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 If we use a validation method (training/testing) we can identify the success of our model on the out-of-sample test data.</a:t>
            </a:r>
          </a:p>
          <a:p>
            <a:endParaRPr lang="en-US" dirty="0"/>
          </a:p>
          <a:p>
            <a:r>
              <a:rPr lang="en-US" dirty="0" smtClean="0"/>
              <a:t>Here, for model1, 96.2% of cases are true negatives.  1% of cases are true positives. 2.5% are false negatives, and 0.3% are false positives.</a:t>
            </a:r>
          </a:p>
          <a:p>
            <a:endParaRPr lang="en-US" dirty="0" smtClean="0"/>
          </a:p>
          <a:p>
            <a:r>
              <a:rPr lang="en-US" dirty="0" smtClean="0"/>
              <a:t>We have a lower error rate (only 12/3815) were wrongly classified as not defaulting.</a:t>
            </a:r>
          </a:p>
          <a:p>
            <a:endParaRPr lang="en-US" dirty="0"/>
          </a:p>
          <a:p>
            <a:r>
              <a:rPr lang="en-US" dirty="0" smtClean="0"/>
              <a:t>But low precision – as only 40/138 were correctly identified as defaulters.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33" y="3742562"/>
            <a:ext cx="3067478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434990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4474" y="1665387"/>
            <a:ext cx="920254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/>
              <a:t>5. Generalized Linear Models</a:t>
            </a:r>
            <a:endParaRPr 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3888526910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0740" y="340468"/>
            <a:ext cx="2554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Poisson Regression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418290" y="1178485"/>
            <a:ext cx="1106034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In a Poisson Regression, the response </a:t>
            </a:r>
            <a:r>
              <a:rPr lang="en-US" dirty="0"/>
              <a:t>variable are the number of occurrences (frequency) of an event with no </a:t>
            </a:r>
            <a:r>
              <a:rPr lang="en-US" dirty="0" smtClean="0"/>
              <a:t>upper </a:t>
            </a:r>
            <a:r>
              <a:rPr lang="en-US" dirty="0"/>
              <a:t>bound</a:t>
            </a:r>
            <a:r>
              <a:rPr lang="en-US" dirty="0" smtClean="0"/>
              <a:t>. The </a:t>
            </a:r>
            <a:r>
              <a:rPr lang="en-US" dirty="0"/>
              <a:t>response variable must allow for counts of 0 however.</a:t>
            </a:r>
          </a:p>
          <a:p>
            <a:endParaRPr lang="en-US" dirty="0"/>
          </a:p>
          <a:p>
            <a:r>
              <a:rPr lang="en-US" dirty="0" smtClean="0"/>
              <a:t>e.g</a:t>
            </a:r>
            <a:r>
              <a:rPr lang="en-US" dirty="0"/>
              <a:t>. number of aggressive acts per animal</a:t>
            </a:r>
          </a:p>
          <a:p>
            <a:r>
              <a:rPr lang="en-US" dirty="0" smtClean="0"/>
              <a:t>e.g</a:t>
            </a:r>
            <a:r>
              <a:rPr lang="en-US" dirty="0"/>
              <a:t>. number of awards earned by each student in a high school</a:t>
            </a:r>
          </a:p>
          <a:p>
            <a:r>
              <a:rPr lang="en-US" dirty="0" smtClean="0"/>
              <a:t>e.g</a:t>
            </a:r>
            <a:r>
              <a:rPr lang="en-US" dirty="0"/>
              <a:t>. number of robberies per month</a:t>
            </a:r>
          </a:p>
          <a:p>
            <a:endParaRPr lang="en-US" dirty="0"/>
          </a:p>
          <a:p>
            <a:r>
              <a:rPr lang="en-US" dirty="0" smtClean="0"/>
              <a:t>Typically these types of data the distribution is such that often </a:t>
            </a:r>
            <a:r>
              <a:rPr lang="en-US" dirty="0"/>
              <a:t>the mode value is 0, the next most common is 1, then 2 </a:t>
            </a:r>
            <a:r>
              <a:rPr lang="en-US" dirty="0" smtClean="0"/>
              <a:t>etc. Transforming </a:t>
            </a:r>
            <a:r>
              <a:rPr lang="en-US" dirty="0"/>
              <a:t>data in any way monotonically will never shift the mode to the middle of the </a:t>
            </a:r>
            <a:r>
              <a:rPr lang="en-US" dirty="0" smtClean="0"/>
              <a:t>distribution.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</a:t>
            </a:r>
            <a:r>
              <a:rPr lang="en-US" dirty="0"/>
              <a:t>count data are bounded by 0 as a lower limit - linear regression assumes a continuous response variable -infinity to +infinity</a:t>
            </a:r>
          </a:p>
          <a:p>
            <a:endParaRPr lang="en-US" dirty="0" smtClean="0"/>
          </a:p>
          <a:p>
            <a:r>
              <a:rPr lang="en-US" dirty="0" smtClean="0"/>
              <a:t>As count </a:t>
            </a:r>
            <a:r>
              <a:rPr lang="en-US" dirty="0"/>
              <a:t>data often fall into a Poisson </a:t>
            </a:r>
            <a:r>
              <a:rPr lang="en-US" dirty="0" err="1"/>
              <a:t>distribuion</a:t>
            </a:r>
            <a:r>
              <a:rPr lang="en-US" dirty="0"/>
              <a:t>, </a:t>
            </a:r>
            <a:r>
              <a:rPr lang="en-US" dirty="0" smtClean="0"/>
              <a:t>a </a:t>
            </a:r>
            <a:r>
              <a:rPr lang="en-US" dirty="0" err="1"/>
              <a:t>poisson</a:t>
            </a:r>
            <a:r>
              <a:rPr lang="en-US" dirty="0"/>
              <a:t> regression can be </a:t>
            </a:r>
            <a:r>
              <a:rPr lang="en-US" dirty="0" smtClean="0"/>
              <a:t>used. As </a:t>
            </a:r>
            <a:r>
              <a:rPr lang="en-US" dirty="0"/>
              <a:t>with logistic regression - </a:t>
            </a:r>
            <a:r>
              <a:rPr lang="en-US" dirty="0" err="1"/>
              <a:t>poisson</a:t>
            </a:r>
            <a:r>
              <a:rPr lang="en-US" dirty="0"/>
              <a:t> regression uses maximum likelihood </a:t>
            </a:r>
            <a:r>
              <a:rPr lang="en-US" dirty="0" smtClean="0"/>
              <a:t>estimation, and we transform the </a:t>
            </a:r>
            <a:r>
              <a:rPr lang="en-US" dirty="0"/>
              <a:t>response variable (Y) </a:t>
            </a:r>
            <a:r>
              <a:rPr lang="en-US" dirty="0" smtClean="0"/>
              <a:t>via </a:t>
            </a:r>
            <a:r>
              <a:rPr lang="en-US" dirty="0"/>
              <a:t>a link </a:t>
            </a:r>
            <a:r>
              <a:rPr lang="en-US" dirty="0" smtClean="0"/>
              <a:t>function. The </a:t>
            </a:r>
            <a:r>
              <a:rPr lang="en-US" dirty="0"/>
              <a:t>link function in natural log (so need to transform coefficients back for interpretation</a:t>
            </a:r>
            <a:r>
              <a:rPr lang="en-US" dirty="0" smtClean="0"/>
              <a:t>).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380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36" y="1839587"/>
            <a:ext cx="8602275" cy="34675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9996" y="312821"/>
            <a:ext cx="9006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Adding and removing columns/variables from a </a:t>
            </a:r>
            <a:r>
              <a:rPr lang="en-US" sz="2800" dirty="0" err="1" smtClean="0"/>
              <a:t>dataframe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24826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215" y="2243400"/>
            <a:ext cx="5285714" cy="42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35" y="810388"/>
            <a:ext cx="4010585" cy="21243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342" y="1624888"/>
            <a:ext cx="7773485" cy="4953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6376" y="4533089"/>
            <a:ext cx="4284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 dataset – number of </a:t>
            </a:r>
            <a:r>
              <a:rPr lang="en-US" dirty="0" err="1" smtClean="0"/>
              <a:t>matings</a:t>
            </a:r>
            <a:r>
              <a:rPr lang="en-US" dirty="0" smtClean="0"/>
              <a:t> by elephants by age.</a:t>
            </a:r>
          </a:p>
          <a:p>
            <a:endParaRPr lang="en-US" dirty="0"/>
          </a:p>
          <a:p>
            <a:r>
              <a:rPr lang="en-US" dirty="0" smtClean="0"/>
              <a:t>The histogram illustrates the skewed distribution of the data.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835" y="3219502"/>
            <a:ext cx="2553056" cy="102884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16376" y="3044758"/>
            <a:ext cx="1522152" cy="184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993526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700" y="1630557"/>
            <a:ext cx="5285714" cy="42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79" y="658296"/>
            <a:ext cx="6496957" cy="6192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86017" y="1935803"/>
            <a:ext cx="4620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can use a Poisson regression to investigate the relationship between Age and </a:t>
            </a:r>
            <a:r>
              <a:rPr lang="en-US" dirty="0" err="1" smtClean="0"/>
              <a:t>Matings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642460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70" y="1099812"/>
            <a:ext cx="6373114" cy="46583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0740" y="340468"/>
            <a:ext cx="2867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 </a:t>
            </a:r>
            <a:r>
              <a:rPr lang="en-US" b="1" dirty="0" err="1" smtClean="0"/>
              <a:t>glm</a:t>
            </a:r>
            <a:r>
              <a:rPr lang="en-US" b="1" dirty="0" smtClean="0"/>
              <a:t>() </a:t>
            </a:r>
            <a:r>
              <a:rPr lang="en-US" dirty="0" smtClean="0"/>
              <a:t>to build the model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88742" y="2636195"/>
            <a:ext cx="44455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One important thing to note is the relationship between residual deviance and degrees of freedom. If the residual deviance is much higher than the </a:t>
            </a:r>
            <a:r>
              <a:rPr lang="en-US" dirty="0" err="1" smtClean="0"/>
              <a:t>d.f.</a:t>
            </a:r>
            <a:r>
              <a:rPr lang="en-US" dirty="0" smtClean="0"/>
              <a:t> then suggests over-dispersion (variance not being accounted for by the model).</a:t>
            </a:r>
          </a:p>
          <a:p>
            <a:endParaRPr lang="en-US" dirty="0"/>
          </a:p>
          <a:p>
            <a:r>
              <a:rPr lang="en-US" dirty="0" smtClean="0"/>
              <a:t>Here 51.01 &gt; 39  - this is a ratio of 1.3. Some suggest up to 1.5 is ok, others suggest it needs to be close to 1.0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813" y="5758187"/>
            <a:ext cx="5649113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573119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23" y="3122418"/>
            <a:ext cx="3353268" cy="22863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60" y="722770"/>
            <a:ext cx="7011378" cy="165758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4323" y="567123"/>
            <a:ext cx="1522152" cy="184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073957" y="994786"/>
            <a:ext cx="36867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can use the usual functions in the package ‘broom’ to retrieve model summary information.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53582" y="3342247"/>
            <a:ext cx="58009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Positive coefficient for Age indicates that as Ages increases so does </a:t>
            </a:r>
            <a:r>
              <a:rPr lang="en-US" dirty="0" err="1" smtClean="0"/>
              <a:t>Matings</a:t>
            </a:r>
            <a:r>
              <a:rPr lang="en-US" dirty="0" smtClean="0"/>
              <a:t>.  </a:t>
            </a:r>
          </a:p>
          <a:p>
            <a:endParaRPr lang="en-US" dirty="0"/>
          </a:p>
          <a:p>
            <a:r>
              <a:rPr lang="en-US" dirty="0" err="1" smtClean="0"/>
              <a:t>Exponentiating</a:t>
            </a:r>
            <a:r>
              <a:rPr lang="en-US" dirty="0" smtClean="0"/>
              <a:t> the coefficients shows that for a 1 unit increase in </a:t>
            </a:r>
            <a:r>
              <a:rPr lang="en-US" dirty="0" err="1" smtClean="0"/>
              <a:t>Agem</a:t>
            </a:r>
            <a:r>
              <a:rPr lang="en-US" dirty="0" smtClean="0"/>
              <a:t> there is a 7.1% increase in </a:t>
            </a:r>
            <a:r>
              <a:rPr lang="en-US" dirty="0" err="1" smtClean="0"/>
              <a:t>matings</a:t>
            </a:r>
            <a:r>
              <a:rPr lang="en-US" dirty="0" smtClean="0"/>
              <a:t>, or there will be an increase in </a:t>
            </a:r>
            <a:r>
              <a:rPr lang="en-US" dirty="0" err="1" smtClean="0"/>
              <a:t>matings</a:t>
            </a:r>
            <a:r>
              <a:rPr lang="en-US" dirty="0" smtClean="0"/>
              <a:t> of 1.07 times.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804172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0740" y="340468"/>
            <a:ext cx="549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 </a:t>
            </a:r>
            <a:r>
              <a:rPr lang="en-US" b="1" dirty="0" smtClean="0"/>
              <a:t>predict() </a:t>
            </a:r>
            <a:r>
              <a:rPr lang="en-US" dirty="0" smtClean="0"/>
              <a:t>to obtain predicted values to plot </a:t>
            </a:r>
            <a:r>
              <a:rPr lang="en-US" dirty="0" err="1" smtClean="0"/>
              <a:t>trendline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08" y="1168770"/>
            <a:ext cx="10450383" cy="24387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167" y="2658000"/>
            <a:ext cx="5285714" cy="4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60580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645" y="1216404"/>
            <a:ext cx="5104762" cy="474285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1561" y="554685"/>
            <a:ext cx="549013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Another assumption of a Poisson regression is that no </a:t>
            </a:r>
            <a:r>
              <a:rPr lang="en-US" sz="1600" dirty="0"/>
              <a:t>observed counts should be substantially more or less than </a:t>
            </a:r>
            <a:r>
              <a:rPr lang="en-US" sz="1600" dirty="0" smtClean="0"/>
              <a:t>those expected from a </a:t>
            </a:r>
            <a:r>
              <a:rPr lang="en-US" sz="1600" dirty="0"/>
              <a:t>Poisson </a:t>
            </a:r>
            <a:r>
              <a:rPr lang="en-US" sz="1600" dirty="0" smtClean="0"/>
              <a:t>distribution.  That is, there should not be substantially more 0s (or 1s, 2s) than </a:t>
            </a:r>
            <a:r>
              <a:rPr lang="en-US" sz="1600" dirty="0"/>
              <a:t>expected by a Poisson distribution with a given mean.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8792" y="4127664"/>
            <a:ext cx="4679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Use </a:t>
            </a:r>
            <a:r>
              <a:rPr lang="en-US" sz="1600" b="1" dirty="0" err="1" smtClean="0"/>
              <a:t>dpois</a:t>
            </a:r>
            <a:r>
              <a:rPr lang="en-US" sz="1600" b="1" dirty="0" smtClean="0"/>
              <a:t>() </a:t>
            </a:r>
            <a:r>
              <a:rPr lang="en-US" sz="1600" dirty="0" smtClean="0"/>
              <a:t>to generate observed values for our mean, and then ggplot2 to plot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92" y="2673506"/>
            <a:ext cx="5572903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0148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645" y="1216404"/>
            <a:ext cx="5104762" cy="47428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8520" y="1216404"/>
            <a:ext cx="46790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Visually this can be helpful, though can also perform a Chi-squared test to test whether the distributions (observed vs expected) are similar: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89" y="2576669"/>
            <a:ext cx="5060318" cy="303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07605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2446" y="296853"/>
            <a:ext cx="4329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Pearson's Χ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dispersion statistic (</a:t>
            </a:r>
            <a:r>
              <a:rPr lang="en-US" dirty="0" err="1"/>
              <a:t>Hilbe</a:t>
            </a:r>
            <a:r>
              <a:rPr lang="en-US" dirty="0"/>
              <a:t> 2011)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422" y="1315289"/>
            <a:ext cx="3734321" cy="24958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16749" y="1118680"/>
            <a:ext cx="6400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 additional check is the Pearson </a:t>
            </a:r>
            <a:r>
              <a:rPr lang="en-US" dirty="0"/>
              <a:t>Χ</a:t>
            </a:r>
            <a:r>
              <a:rPr lang="en-US" baseline="30000" dirty="0"/>
              <a:t>2</a:t>
            </a:r>
            <a:r>
              <a:rPr lang="en-US" dirty="0"/>
              <a:t> dispersion statistic </a:t>
            </a:r>
            <a:r>
              <a:rPr lang="en-US" dirty="0" smtClean="0"/>
              <a:t>as described by </a:t>
            </a:r>
            <a:r>
              <a:rPr lang="en-US" dirty="0" err="1" smtClean="0"/>
              <a:t>Hilbe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A value of 1 indicates that the variances of the observed and predicted variables are the same, and a value over 1 indicates that there is over-dispersion.</a:t>
            </a:r>
          </a:p>
          <a:p>
            <a:endParaRPr lang="en-US" dirty="0"/>
          </a:p>
          <a:p>
            <a:r>
              <a:rPr lang="en-US" dirty="0" err="1" smtClean="0"/>
              <a:t>Hilbe</a:t>
            </a:r>
            <a:r>
              <a:rPr lang="en-US" dirty="0" smtClean="0"/>
              <a:t> recommends </a:t>
            </a:r>
            <a:r>
              <a:rPr lang="en-US" dirty="0" err="1" smtClean="0"/>
              <a:t>overdispersion</a:t>
            </a:r>
            <a:r>
              <a:rPr lang="en-US" dirty="0" smtClean="0"/>
              <a:t> if value is &gt;1.25 for moderate sized models, and &gt;1.05 for large numbers </a:t>
            </a:r>
            <a:r>
              <a:rPr lang="en-US" dirty="0"/>
              <a:t>of observations (</a:t>
            </a:r>
            <a:r>
              <a:rPr lang="en-US" dirty="0" err="1"/>
              <a:t>Hilbe</a:t>
            </a:r>
            <a:r>
              <a:rPr lang="en-US" dirty="0"/>
              <a:t> p82 Modeling Count Data 2016).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0936" y="4387174"/>
            <a:ext cx="3229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msme</a:t>
            </a:r>
            <a:r>
              <a:rPr lang="en-US" dirty="0" smtClean="0"/>
              <a:t> package has a function </a:t>
            </a:r>
            <a:r>
              <a:rPr lang="en-US" b="1" dirty="0" err="1" smtClean="0"/>
              <a:t>P_disp</a:t>
            </a:r>
            <a:r>
              <a:rPr lang="en-US" b="1" dirty="0" smtClean="0"/>
              <a:t>() </a:t>
            </a:r>
            <a:r>
              <a:rPr lang="en-US" dirty="0" smtClean="0"/>
              <a:t>that performs this test.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518833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2446" y="296853"/>
            <a:ext cx="298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Deviance Goodness of Fit Test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32817" y="1116768"/>
            <a:ext cx="960768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We can also test </a:t>
            </a:r>
            <a:r>
              <a:rPr lang="en-US" sz="1600" dirty="0"/>
              <a:t>how much variation in observed vs predicted outcomes we </a:t>
            </a:r>
            <a:r>
              <a:rPr lang="en-US" sz="1600" dirty="0" smtClean="0"/>
              <a:t>should expect </a:t>
            </a:r>
            <a:r>
              <a:rPr lang="en-US" sz="1600" dirty="0"/>
              <a:t>if </a:t>
            </a:r>
            <a:r>
              <a:rPr lang="en-US" sz="1600" dirty="0" smtClean="0"/>
              <a:t>our model </a:t>
            </a:r>
            <a:r>
              <a:rPr lang="en-US" sz="1600" dirty="0"/>
              <a:t>is a good </a:t>
            </a:r>
            <a:r>
              <a:rPr lang="en-US" sz="1600" dirty="0" smtClean="0"/>
              <a:t>fit of the data.</a:t>
            </a:r>
          </a:p>
          <a:p>
            <a:endParaRPr lang="en-US" sz="1600" dirty="0"/>
          </a:p>
          <a:p>
            <a:r>
              <a:rPr lang="en-US" sz="1600" dirty="0" smtClean="0"/>
              <a:t>The deviance </a:t>
            </a:r>
            <a:r>
              <a:rPr lang="en-US" sz="1600" dirty="0"/>
              <a:t>follows a chi-squared distribution, with </a:t>
            </a:r>
            <a:r>
              <a:rPr lang="en-US" sz="1600" dirty="0" err="1"/>
              <a:t>df</a:t>
            </a:r>
            <a:r>
              <a:rPr lang="en-US" sz="1600" dirty="0"/>
              <a:t> = n - p  (n is number of </a:t>
            </a:r>
            <a:r>
              <a:rPr lang="en-US" sz="1600" dirty="0" smtClean="0"/>
              <a:t>observations, </a:t>
            </a:r>
            <a:r>
              <a:rPr lang="en-US" sz="1600" dirty="0"/>
              <a:t>p is number of parameters)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53" y="3040635"/>
            <a:ext cx="7716327" cy="9907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3311" y="4464995"/>
            <a:ext cx="10126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 we have reason to believe that we cannot reject the null hypothesis that our model is correctly specified – so this suggests our model is a good fit.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48314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826" y="476655"/>
            <a:ext cx="1956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Scale-Location Plot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163042" y="543584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242729"/>
                </a:solidFill>
              </a:rPr>
              <a:t>This plot examines whether the </a:t>
            </a:r>
            <a:r>
              <a:rPr lang="en-US" dirty="0">
                <a:solidFill>
                  <a:srgbClr val="242729"/>
                </a:solidFill>
              </a:rPr>
              <a:t>model is correctly scaling the variance with the </a:t>
            </a:r>
            <a:r>
              <a:rPr lang="en-US" dirty="0" smtClean="0">
                <a:solidFill>
                  <a:srgbClr val="242729"/>
                </a:solidFill>
              </a:rPr>
              <a:t>mean. </a:t>
            </a:r>
            <a:r>
              <a:rPr lang="en-US" dirty="0">
                <a:solidFill>
                  <a:srgbClr val="242729"/>
                </a:solidFill>
              </a:rPr>
              <a:t>I</a:t>
            </a:r>
            <a:r>
              <a:rPr lang="en-US" dirty="0" smtClean="0">
                <a:solidFill>
                  <a:srgbClr val="242729"/>
                </a:solidFill>
              </a:rPr>
              <a:t>t should </a:t>
            </a:r>
            <a:r>
              <a:rPr lang="en-US" dirty="0">
                <a:solidFill>
                  <a:srgbClr val="242729"/>
                </a:solidFill>
              </a:rPr>
              <a:t>be an approximately even </a:t>
            </a:r>
            <a:r>
              <a:rPr lang="en-US" dirty="0" smtClean="0">
                <a:solidFill>
                  <a:srgbClr val="242729"/>
                </a:solidFill>
              </a:rPr>
              <a:t>scatter of </a:t>
            </a:r>
            <a:r>
              <a:rPr lang="en-US" dirty="0">
                <a:solidFill>
                  <a:srgbClr val="242729"/>
                </a:solidFill>
              </a:rPr>
              <a:t>points, with a </a:t>
            </a:r>
            <a:r>
              <a:rPr lang="en-US" dirty="0" smtClean="0">
                <a:solidFill>
                  <a:srgbClr val="242729"/>
                </a:solidFill>
              </a:rPr>
              <a:t>fairly straight line through it.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543" y="1636622"/>
            <a:ext cx="3719779" cy="34560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543" y="1150779"/>
            <a:ext cx="2133898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497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0779" y="1660356"/>
            <a:ext cx="10371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Working with </a:t>
            </a:r>
            <a:r>
              <a:rPr lang="en-US" sz="4400" dirty="0" err="1" smtClean="0"/>
              <a:t>dataframes</a:t>
            </a:r>
            <a:r>
              <a:rPr lang="en-US" sz="4400" dirty="0" smtClean="0"/>
              <a:t> in base-R 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334405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2446" y="296853"/>
            <a:ext cx="2564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Quasi-Poisson Regression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46" y="1322961"/>
            <a:ext cx="5463443" cy="45073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92630" y="1225684"/>
            <a:ext cx="49319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our Poisson Regression is not suitable for our data – one option is to use a quasi-Poisson regression that adjusts for </a:t>
            </a:r>
            <a:r>
              <a:rPr lang="en-US" dirty="0" err="1" smtClean="0"/>
              <a:t>overdispersion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This can be undertaken by adding to the model:</a:t>
            </a:r>
          </a:p>
          <a:p>
            <a:r>
              <a:rPr lang="en-US" dirty="0" smtClean="0"/>
              <a:t>family = “</a:t>
            </a:r>
            <a:r>
              <a:rPr lang="en-US" dirty="0" err="1" smtClean="0"/>
              <a:t>quasipoisson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74549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6383" y="369651"/>
            <a:ext cx="3004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Negative Binomial Regression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0119" y="912962"/>
            <a:ext cx="108776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 alternative approach for over-dispersed data may be to use a negative binomial regression.</a:t>
            </a:r>
          </a:p>
          <a:p>
            <a:r>
              <a:rPr lang="en-US" dirty="0" smtClean="0"/>
              <a:t>The variance of a negative binomial distribution is a function of its mean and an additional parameter k (dispersion parameter).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77" y="2149812"/>
            <a:ext cx="5698643" cy="446279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149830" y="2390289"/>
            <a:ext cx="40856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 the function </a:t>
            </a:r>
            <a:r>
              <a:rPr lang="en-US" dirty="0" err="1" smtClean="0"/>
              <a:t>glm.nb</a:t>
            </a:r>
            <a:r>
              <a:rPr lang="en-US" dirty="0" smtClean="0"/>
              <a:t>() from the package ‘MASS’ to run a negative binomial regression.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830" y="3781882"/>
            <a:ext cx="4325255" cy="119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13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42" y="922999"/>
            <a:ext cx="6730054" cy="59350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42" y="292995"/>
            <a:ext cx="5877745" cy="3524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44589" y="922999"/>
            <a:ext cx="3814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dataset is the ‘wheels.csv’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06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25" y="2592351"/>
            <a:ext cx="11055311" cy="21549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25" y="1141946"/>
            <a:ext cx="4944165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47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59" y="1082842"/>
            <a:ext cx="9494691" cy="51254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4659" y="336884"/>
            <a:ext cx="3946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The </a:t>
            </a:r>
            <a:r>
              <a:rPr lang="en-US" sz="2800" b="1" dirty="0" err="1" smtClean="0"/>
              <a:t>Rstudio</a:t>
            </a:r>
            <a:r>
              <a:rPr lang="en-US" sz="2800" b="1" dirty="0" smtClean="0"/>
              <a:t> Environment</a:t>
            </a:r>
          </a:p>
        </p:txBody>
      </p:sp>
    </p:spTree>
    <p:extLst>
      <p:ext uri="{BB962C8B-B14F-4D97-AF65-F5344CB8AC3E}">
        <p14:creationId xmlns:p14="http://schemas.microsoft.com/office/powerpoint/2010/main" val="14472463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84" y="1998567"/>
            <a:ext cx="11675942" cy="19965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84" y="719078"/>
            <a:ext cx="2857899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482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15" y="3085988"/>
            <a:ext cx="8859486" cy="16004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15" y="986493"/>
            <a:ext cx="9040487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455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596" y="1331970"/>
            <a:ext cx="4439270" cy="39534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4084" y="553453"/>
            <a:ext cx="9770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table()</a:t>
            </a:r>
            <a:r>
              <a:rPr lang="en-US" sz="2400" dirty="0" smtClean="0"/>
              <a:t> is a useful function for getting quick summaries of frequencies of data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229959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59" y="1396797"/>
            <a:ext cx="11646945" cy="48355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7759" y="288758"/>
            <a:ext cx="5043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Changing column/variable names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52945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38" y="1270736"/>
            <a:ext cx="5496692" cy="14289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4138" y="288758"/>
            <a:ext cx="3974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Adding removing columns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849882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04" y="1437319"/>
            <a:ext cx="8649907" cy="29245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4138" y="288758"/>
            <a:ext cx="2444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Subsetting</a:t>
            </a:r>
            <a:r>
              <a:rPr lang="en-US" sz="2800" dirty="0" smtClean="0"/>
              <a:t> data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005755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011" y="457200"/>
            <a:ext cx="7810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Descriptive Statistics – quick summaries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6269277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34" y="1876950"/>
            <a:ext cx="11526859" cy="32484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4138" y="288758"/>
            <a:ext cx="5275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summary()</a:t>
            </a:r>
            <a:r>
              <a:rPr lang="en-US" sz="2800" dirty="0" smtClean="0"/>
              <a:t>  gives a quick snapshot: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549698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40" y="1887778"/>
            <a:ext cx="10107436" cy="25530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4138" y="288758"/>
            <a:ext cx="7119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describe()</a:t>
            </a:r>
            <a:r>
              <a:rPr lang="en-US" sz="2800" dirty="0" smtClean="0"/>
              <a:t>  from ‘psych’ gives more info quickly: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215604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03" y="1842866"/>
            <a:ext cx="10526594" cy="31722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4138" y="288758"/>
            <a:ext cx="10767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s</a:t>
            </a:r>
            <a:r>
              <a:rPr lang="en-US" sz="2800" b="1" dirty="0" err="1" smtClean="0"/>
              <a:t>tat.desc</a:t>
            </a:r>
            <a:r>
              <a:rPr lang="en-US" sz="2800" b="1" dirty="0" smtClean="0"/>
              <a:t>()</a:t>
            </a:r>
            <a:r>
              <a:rPr lang="en-US" sz="2800" dirty="0" smtClean="0"/>
              <a:t>  from ‘</a:t>
            </a:r>
            <a:r>
              <a:rPr lang="en-US" sz="2800" dirty="0" err="1" smtClean="0"/>
              <a:t>pastecs</a:t>
            </a:r>
            <a:r>
              <a:rPr lang="en-US" sz="2800" dirty="0" smtClean="0"/>
              <a:t>’ can be useful too (although not so much here):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5766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9705" y="505326"/>
            <a:ext cx="10334945" cy="612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Environment – where data, functions, objects are located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History – where past code is located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Import Dataset tab – import data from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Files tab – shows current folder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Plots tab – shows current graphics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Packages tab – shows currently installed 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Help – documentation and help guide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Viewer – alternative graphics interface e.g. for HTML graphics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Console –code input, past code and returned output from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Scripts Window – current script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Other </a:t>
            </a:r>
            <a:r>
              <a:rPr lang="en-US" sz="2800" dirty="0" err="1" smtClean="0"/>
              <a:t>RStudio</a:t>
            </a:r>
            <a:r>
              <a:rPr lang="en-US" sz="2800" dirty="0" smtClean="0"/>
              <a:t> menu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 smtClean="0"/>
              <a:t>RStudio</a:t>
            </a:r>
            <a:r>
              <a:rPr lang="en-US" sz="2800" dirty="0" smtClean="0"/>
              <a:t> </a:t>
            </a:r>
            <a:r>
              <a:rPr lang="en-US" sz="2800" dirty="0" err="1" smtClean="0"/>
              <a:t>Addins</a:t>
            </a:r>
            <a:r>
              <a:rPr lang="en-US" sz="2800" dirty="0" smtClean="0"/>
              <a:t> tab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141869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24" y="1106937"/>
            <a:ext cx="6283927" cy="52969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09" y="649673"/>
            <a:ext cx="1686160" cy="457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31768" y="649672"/>
            <a:ext cx="40426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Can use </a:t>
            </a:r>
            <a:r>
              <a:rPr lang="en-US" sz="2400" b="1" dirty="0" smtClean="0"/>
              <a:t>plot() </a:t>
            </a:r>
            <a:r>
              <a:rPr lang="en-US" sz="2400" dirty="0" smtClean="0"/>
              <a:t>to get quick snapshots of the relationships between variables – more on this in the visualization section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38319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45" y="1545506"/>
            <a:ext cx="10374173" cy="42963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216568"/>
            <a:ext cx="6711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</a:t>
            </a:r>
            <a:r>
              <a:rPr lang="en-US" sz="2800" b="1" dirty="0" smtClean="0"/>
              <a:t>by()</a:t>
            </a:r>
            <a:r>
              <a:rPr lang="en-US" sz="2800" dirty="0" smtClean="0"/>
              <a:t> to get summary data for each group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383852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65" y="1111876"/>
            <a:ext cx="10393225" cy="42011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4138" y="288758"/>
            <a:ext cx="7912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/>
              <a:t>describeBy</a:t>
            </a:r>
            <a:r>
              <a:rPr lang="en-US" sz="2800" b="1" dirty="0" smtClean="0"/>
              <a:t>()</a:t>
            </a:r>
            <a:r>
              <a:rPr lang="en-US" sz="2800" dirty="0" smtClean="0"/>
              <a:t>  from ‘psych’ allows you to do by group: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058050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88" y="362174"/>
            <a:ext cx="9050697" cy="6265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31768" y="649672"/>
            <a:ext cx="40426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Can use </a:t>
            </a:r>
            <a:r>
              <a:rPr lang="en-US" sz="2400" b="1" dirty="0" smtClean="0"/>
              <a:t>apply() </a:t>
            </a:r>
            <a:r>
              <a:rPr lang="en-US" sz="2400" dirty="0" smtClean="0"/>
              <a:t>to get summaries across columns or rows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2108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18" y="394617"/>
            <a:ext cx="2876951" cy="60206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14801" y="394617"/>
            <a:ext cx="601579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Some of the most common descriptive statistics functions in R</a:t>
            </a:r>
          </a:p>
          <a:p>
            <a:endParaRPr lang="en-US" sz="2800" dirty="0"/>
          </a:p>
          <a:p>
            <a:endParaRPr lang="en-US" sz="2400" dirty="0" smtClean="0"/>
          </a:p>
          <a:p>
            <a:r>
              <a:rPr lang="en-US" sz="2400" dirty="0" smtClean="0"/>
              <a:t>Note that if there are missing data in a variable, then some functions cannot compute this – they require you to add “na.rm=T” to remove missing values from the calculations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1419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7832" y="505327"/>
            <a:ext cx="1032309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Standard Error</a:t>
            </a:r>
          </a:p>
          <a:p>
            <a:endParaRPr lang="en-US" sz="2800" dirty="0" smtClean="0"/>
          </a:p>
          <a:p>
            <a:r>
              <a:rPr lang="en-US" sz="2800" dirty="0" smtClean="0"/>
              <a:t>This is easy to calculate ‘by hand’ in R, but for some reason there is no base-r function for it.</a:t>
            </a:r>
          </a:p>
          <a:p>
            <a:endParaRPr lang="en-US" sz="2800" dirty="0"/>
          </a:p>
          <a:p>
            <a:r>
              <a:rPr lang="en-US" sz="2800" dirty="0" smtClean="0"/>
              <a:t>We can write our own function – or use the functions available in e.g. psych package.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32" y="4069546"/>
            <a:ext cx="6954220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3543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5643" y="529390"/>
            <a:ext cx="93846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1c. Data Management and Cleaning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97873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idyver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983" y="469074"/>
            <a:ext cx="6886575" cy="565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7693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tidyver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27" y="370649"/>
            <a:ext cx="11058525" cy="585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11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 result for transform visualize model 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67" y="1168336"/>
            <a:ext cx="10887075" cy="417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161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24" y="1901636"/>
            <a:ext cx="10935975" cy="1491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4659" y="336884"/>
            <a:ext cx="9781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Working Directories  - what are they and how do they help you 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4797" y="4065105"/>
            <a:ext cx="105764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This tells </a:t>
            </a:r>
            <a:r>
              <a:rPr lang="en-US" sz="2400" dirty="0" err="1" smtClean="0"/>
              <a:t>RStudio</a:t>
            </a:r>
            <a:r>
              <a:rPr lang="en-US" sz="2400" dirty="0" smtClean="0"/>
              <a:t> which folder you consider to be the ‘home’ location – it will be where it will go searching for files</a:t>
            </a:r>
          </a:p>
          <a:p>
            <a:endParaRPr lang="en-US" sz="2400" dirty="0"/>
          </a:p>
          <a:p>
            <a:r>
              <a:rPr lang="en-US" sz="2400" dirty="0" smtClean="0"/>
              <a:t>You can set using the function “</a:t>
            </a:r>
            <a:r>
              <a:rPr lang="en-US" sz="2400" dirty="0" err="1" smtClean="0"/>
              <a:t>setwd</a:t>
            </a:r>
            <a:r>
              <a:rPr lang="en-US" sz="2400" dirty="0" smtClean="0"/>
              <a:t>()” or you can set using the </a:t>
            </a:r>
            <a:r>
              <a:rPr lang="en-US" sz="2400" dirty="0" err="1" smtClean="0"/>
              <a:t>RStudio</a:t>
            </a:r>
            <a:r>
              <a:rPr lang="en-US" sz="2400" dirty="0" smtClean="0"/>
              <a:t> interface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9574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dply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51" y="861060"/>
            <a:ext cx="6076950" cy="46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Image result for tidy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301" y="541972"/>
            <a:ext cx="6577265" cy="1940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dply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199" y="607361"/>
            <a:ext cx="1563497" cy="180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434199" y="3481083"/>
            <a:ext cx="50186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See </a:t>
            </a:r>
            <a:r>
              <a:rPr lang="en-US" sz="3200" dirty="0" err="1" smtClean="0"/>
              <a:t>Rstudio</a:t>
            </a:r>
            <a:r>
              <a:rPr lang="en-US" sz="3200" dirty="0" smtClean="0"/>
              <a:t> </a:t>
            </a:r>
            <a:r>
              <a:rPr lang="en-US" sz="3200" dirty="0" err="1" smtClean="0"/>
              <a:t>dplyr</a:t>
            </a:r>
            <a:r>
              <a:rPr lang="en-US" sz="3200" dirty="0"/>
              <a:t> </a:t>
            </a:r>
            <a:r>
              <a:rPr lang="en-US" sz="3200" dirty="0" smtClean="0"/>
              <a:t>/ </a:t>
            </a:r>
            <a:r>
              <a:rPr lang="en-US" sz="3200" dirty="0" err="1" smtClean="0"/>
              <a:t>tidyr</a:t>
            </a:r>
            <a:r>
              <a:rPr lang="en-US" sz="3200" dirty="0" smtClean="0"/>
              <a:t> </a:t>
            </a:r>
            <a:r>
              <a:rPr lang="en-US" sz="3200" dirty="0" err="1" smtClean="0"/>
              <a:t>cheatsheet</a:t>
            </a:r>
            <a:r>
              <a:rPr lang="en-US" sz="3200" dirty="0" smtClean="0"/>
              <a:t> handout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29023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garrettgman.github.io/images/tidy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73" y="1636294"/>
            <a:ext cx="11858327" cy="370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9068781" y="6380946"/>
            <a:ext cx="2789546" cy="4770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505050"/>
                </a:solidFill>
                <a:effectLst/>
                <a:latin typeface="PT Sans"/>
                <a:hlinkClick r:id="rId3" tooltip="Home"/>
              </a:rPr>
              <a:t>Data Science with R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505050"/>
                </a:solidFill>
                <a:effectLst/>
                <a:latin typeface="PT Sans"/>
              </a:rPr>
              <a:t> </a:t>
            </a:r>
            <a:r>
              <a:rPr lang="en-US" altLang="en-US" sz="1300" dirty="0">
                <a:solidFill>
                  <a:srgbClr val="C0C0C0"/>
                </a:solidFill>
                <a:latin typeface="PT Sans"/>
              </a:rPr>
              <a:t> </a:t>
            </a:r>
            <a:r>
              <a:rPr lang="en-US" altLang="en-US" sz="1300" dirty="0" smtClean="0">
                <a:solidFill>
                  <a:srgbClr val="C0C0C0"/>
                </a:solidFill>
                <a:latin typeface="PT Sans"/>
              </a:rPr>
              <a:t>-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PT Sans"/>
              </a:rPr>
              <a:t> Garrett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C0C0C0"/>
                </a:solidFill>
                <a:effectLst/>
                <a:latin typeface="PT Sans"/>
              </a:rPr>
              <a:t>Grolemund</a:t>
            </a:r>
            <a:endParaRPr kumimoji="0" lang="en-US" altLang="en-US" sz="900" b="0" i="0" u="none" strike="noStrike" cap="none" normalizeH="0" baseline="0" dirty="0" smtClean="0">
              <a:ln>
                <a:noFill/>
              </a:ln>
              <a:solidFill>
                <a:srgbClr val="505050"/>
              </a:solidFill>
              <a:effectLst/>
              <a:latin typeface="PT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3768" y="288758"/>
            <a:ext cx="2416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“Tidy” Data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931863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tidy data fra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43" y="1705976"/>
            <a:ext cx="11886157" cy="3708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9068781" y="6380946"/>
            <a:ext cx="2789546" cy="4770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505050"/>
                </a:solidFill>
                <a:effectLst/>
                <a:latin typeface="PT Sans"/>
                <a:hlinkClick r:id="rId3" tooltip="Home"/>
              </a:rPr>
              <a:t>Data Science with R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505050"/>
                </a:solidFill>
                <a:effectLst/>
                <a:latin typeface="PT Sans"/>
              </a:rPr>
              <a:t> </a:t>
            </a:r>
            <a:r>
              <a:rPr lang="en-US" altLang="en-US" sz="1300" dirty="0">
                <a:solidFill>
                  <a:srgbClr val="C0C0C0"/>
                </a:solidFill>
                <a:latin typeface="PT Sans"/>
              </a:rPr>
              <a:t> </a:t>
            </a:r>
            <a:r>
              <a:rPr lang="en-US" altLang="en-US" sz="1300" dirty="0" smtClean="0">
                <a:solidFill>
                  <a:srgbClr val="C0C0C0"/>
                </a:solidFill>
                <a:latin typeface="PT Sans"/>
              </a:rPr>
              <a:t>-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PT Sans"/>
              </a:rPr>
              <a:t> Garrett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C0C0C0"/>
                </a:solidFill>
                <a:effectLst/>
                <a:latin typeface="PT Sans"/>
              </a:rPr>
              <a:t>Grolemund</a:t>
            </a:r>
            <a:endParaRPr kumimoji="0" lang="en-US" altLang="en-US" sz="900" b="0" i="0" u="none" strike="noStrike" cap="none" normalizeH="0" baseline="0" dirty="0" smtClean="0">
              <a:ln>
                <a:noFill/>
              </a:ln>
              <a:solidFill>
                <a:srgbClr val="505050"/>
              </a:solidFill>
              <a:effectLst/>
              <a:latin typeface="PT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3768" y="288758"/>
            <a:ext cx="2416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“Tidy” Data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8029546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garrettgman.github.io/images/tidy-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17" y="1034715"/>
            <a:ext cx="11421693" cy="534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73768" y="288758"/>
            <a:ext cx="2888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“Untidy” Data</a:t>
            </a:r>
            <a:endParaRPr lang="en-US" sz="3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7226968" y="288757"/>
            <a:ext cx="2429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“Tidy” Data</a:t>
            </a:r>
            <a:endParaRPr lang="en-US" sz="3600" b="1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801979" y="611923"/>
            <a:ext cx="2959768" cy="0"/>
          </a:xfrm>
          <a:prstGeom prst="straightConnector1">
            <a:avLst/>
          </a:prstGeom>
          <a:ln w="857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9068781" y="6380946"/>
            <a:ext cx="2789546" cy="4770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505050"/>
                </a:solidFill>
                <a:effectLst/>
                <a:latin typeface="PT Sans"/>
                <a:hlinkClick r:id="rId3" tooltip="Home"/>
              </a:rPr>
              <a:t>Data Science with R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505050"/>
                </a:solidFill>
                <a:effectLst/>
                <a:latin typeface="PT Sans"/>
              </a:rPr>
              <a:t> </a:t>
            </a:r>
            <a:r>
              <a:rPr lang="en-US" altLang="en-US" sz="1300" dirty="0">
                <a:solidFill>
                  <a:srgbClr val="C0C0C0"/>
                </a:solidFill>
                <a:latin typeface="PT Sans"/>
              </a:rPr>
              <a:t> </a:t>
            </a:r>
            <a:r>
              <a:rPr lang="en-US" altLang="en-US" sz="1300" dirty="0" smtClean="0">
                <a:solidFill>
                  <a:srgbClr val="C0C0C0"/>
                </a:solidFill>
                <a:latin typeface="PT Sans"/>
              </a:rPr>
              <a:t>-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PT Sans"/>
              </a:rPr>
              <a:t> Garrett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C0C0C0"/>
                </a:solidFill>
                <a:effectLst/>
                <a:latin typeface="PT Sans"/>
              </a:rPr>
              <a:t>Grolemund</a:t>
            </a:r>
            <a:endParaRPr kumimoji="0" lang="en-US" altLang="en-US" sz="900" b="0" i="0" u="none" strike="noStrike" cap="none" normalizeH="0" baseline="0" dirty="0" smtClean="0">
              <a:ln>
                <a:noFill/>
              </a:ln>
              <a:solidFill>
                <a:srgbClr val="505050"/>
              </a:solidFill>
              <a:effectLst/>
              <a:latin typeface="PT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2409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garrettgman.github.io/images/tidy-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7379"/>
            <a:ext cx="12050829" cy="376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73768" y="288758"/>
            <a:ext cx="2429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“Tidy” Data</a:t>
            </a:r>
            <a:endParaRPr lang="en-US" sz="3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7226968" y="288757"/>
            <a:ext cx="2888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“Untidy” Data</a:t>
            </a:r>
            <a:endParaRPr lang="en-US" sz="3600" b="1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801979" y="611923"/>
            <a:ext cx="2959768" cy="0"/>
          </a:xfrm>
          <a:prstGeom prst="straightConnector1">
            <a:avLst/>
          </a:prstGeom>
          <a:ln w="857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9068781" y="6380946"/>
            <a:ext cx="2789546" cy="4770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505050"/>
                </a:solidFill>
                <a:effectLst/>
                <a:latin typeface="PT Sans"/>
                <a:hlinkClick r:id="rId3" tooltip="Home"/>
              </a:rPr>
              <a:t>Data Science with R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505050"/>
                </a:solidFill>
                <a:effectLst/>
                <a:latin typeface="PT Sans"/>
              </a:rPr>
              <a:t> </a:t>
            </a:r>
            <a:r>
              <a:rPr lang="en-US" altLang="en-US" sz="1300" dirty="0">
                <a:solidFill>
                  <a:srgbClr val="C0C0C0"/>
                </a:solidFill>
                <a:latin typeface="PT Sans"/>
              </a:rPr>
              <a:t> </a:t>
            </a:r>
            <a:r>
              <a:rPr lang="en-US" altLang="en-US" sz="1300" dirty="0" smtClean="0">
                <a:solidFill>
                  <a:srgbClr val="C0C0C0"/>
                </a:solidFill>
                <a:latin typeface="PT Sans"/>
              </a:rPr>
              <a:t>-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PT Sans"/>
              </a:rPr>
              <a:t> Garrett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C0C0C0"/>
                </a:solidFill>
                <a:effectLst/>
                <a:latin typeface="PT Sans"/>
              </a:rPr>
              <a:t>Grolemund</a:t>
            </a:r>
            <a:endParaRPr kumimoji="0" lang="en-US" altLang="en-US" sz="900" b="0" i="0" u="none" strike="noStrike" cap="none" normalizeH="0" baseline="0" dirty="0" smtClean="0">
              <a:ln>
                <a:noFill/>
              </a:ln>
              <a:solidFill>
                <a:srgbClr val="505050"/>
              </a:solidFill>
              <a:effectLst/>
              <a:latin typeface="PT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7802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9432" y="1684421"/>
            <a:ext cx="76837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An introduction to </a:t>
            </a:r>
            <a:r>
              <a:rPr lang="en-US" sz="6000" dirty="0" err="1" smtClean="0"/>
              <a:t>dplyr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1398151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670941"/>
              </p:ext>
            </p:extLst>
          </p:nvPr>
        </p:nvGraphicFramePr>
        <p:xfrm>
          <a:off x="756653" y="286531"/>
          <a:ext cx="10360526" cy="62484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237831"/>
                <a:gridCol w="7122695"/>
              </a:tblGrid>
              <a:tr h="501730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Function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What</a:t>
                      </a:r>
                      <a:r>
                        <a:rPr lang="en-US" sz="3600" baseline="0" dirty="0" smtClean="0"/>
                        <a:t> it does</a:t>
                      </a:r>
                      <a:endParaRPr lang="en-US" sz="3600" dirty="0"/>
                    </a:p>
                  </a:txBody>
                  <a:tcPr/>
                </a:tc>
              </a:tr>
              <a:tr h="453946">
                <a:tc>
                  <a:txBody>
                    <a:bodyPr/>
                    <a:lstStyle/>
                    <a:p>
                      <a:r>
                        <a:rPr lang="en-US" sz="3200" b="1" dirty="0" err="1" smtClean="0"/>
                        <a:t>group_by</a:t>
                      </a:r>
                      <a:r>
                        <a:rPr lang="en-US" sz="3200" b="1" dirty="0" smtClean="0"/>
                        <a:t>()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Group data and by a factor variable for subsequent calculations</a:t>
                      </a:r>
                      <a:endParaRPr lang="en-US" sz="3200" dirty="0"/>
                    </a:p>
                  </a:txBody>
                  <a:tcPr/>
                </a:tc>
              </a:tr>
              <a:tr h="453946">
                <a:tc>
                  <a:txBody>
                    <a:bodyPr/>
                    <a:lstStyle/>
                    <a:p>
                      <a:r>
                        <a:rPr lang="en-US" sz="3200" b="1" dirty="0" smtClean="0"/>
                        <a:t>mutate()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Add a new column / variable</a:t>
                      </a:r>
                      <a:endParaRPr lang="en-US" sz="3200" dirty="0"/>
                    </a:p>
                  </a:txBody>
                  <a:tcPr/>
                </a:tc>
              </a:tr>
              <a:tr h="453946">
                <a:tc>
                  <a:txBody>
                    <a:bodyPr/>
                    <a:lstStyle/>
                    <a:p>
                      <a:r>
                        <a:rPr lang="en-US" sz="3200" b="1" dirty="0" smtClean="0"/>
                        <a:t>select()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Select specific columns</a:t>
                      </a:r>
                      <a:r>
                        <a:rPr lang="en-US" sz="3200" baseline="0" dirty="0" smtClean="0"/>
                        <a:t> / variables</a:t>
                      </a:r>
                      <a:endParaRPr lang="en-US" sz="3200" dirty="0"/>
                    </a:p>
                  </a:txBody>
                  <a:tcPr/>
                </a:tc>
              </a:tr>
              <a:tr h="453946">
                <a:tc>
                  <a:txBody>
                    <a:bodyPr/>
                    <a:lstStyle/>
                    <a:p>
                      <a:r>
                        <a:rPr lang="en-US" sz="3200" b="1" dirty="0" smtClean="0"/>
                        <a:t>summarize()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Generate summary statistics</a:t>
                      </a:r>
                      <a:endParaRPr lang="en-US" sz="3200" dirty="0"/>
                    </a:p>
                  </a:txBody>
                  <a:tcPr/>
                </a:tc>
              </a:tr>
              <a:tr h="453946">
                <a:tc>
                  <a:txBody>
                    <a:bodyPr/>
                    <a:lstStyle/>
                    <a:p>
                      <a:r>
                        <a:rPr lang="en-US" sz="3200" b="1" dirty="0" smtClean="0"/>
                        <a:t>filter()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Keep rows that match specific</a:t>
                      </a:r>
                      <a:r>
                        <a:rPr lang="en-US" sz="3200" baseline="0" dirty="0" smtClean="0"/>
                        <a:t> criteria</a:t>
                      </a:r>
                      <a:endParaRPr lang="en-US" sz="3200" dirty="0"/>
                    </a:p>
                  </a:txBody>
                  <a:tcPr/>
                </a:tc>
              </a:tr>
              <a:tr h="453946">
                <a:tc>
                  <a:txBody>
                    <a:bodyPr/>
                    <a:lstStyle/>
                    <a:p>
                      <a:r>
                        <a:rPr lang="en-US" sz="3200" b="1" dirty="0" smtClean="0"/>
                        <a:t>arrange()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Order rows by specific criteria</a:t>
                      </a:r>
                      <a:endParaRPr lang="en-US" sz="3200" dirty="0"/>
                    </a:p>
                  </a:txBody>
                  <a:tcPr/>
                </a:tc>
              </a:tr>
              <a:tr h="453946">
                <a:tc>
                  <a:txBody>
                    <a:bodyPr/>
                    <a:lstStyle/>
                    <a:p>
                      <a:r>
                        <a:rPr lang="en-US" sz="3200" b="1" dirty="0" smtClean="0"/>
                        <a:t>n()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Count number of cases</a:t>
                      </a:r>
                      <a:endParaRPr lang="en-US" sz="3200" dirty="0"/>
                    </a:p>
                  </a:txBody>
                  <a:tcPr/>
                </a:tc>
              </a:tr>
              <a:tr h="453946">
                <a:tc>
                  <a:txBody>
                    <a:bodyPr/>
                    <a:lstStyle/>
                    <a:p>
                      <a:r>
                        <a:rPr lang="en-US" sz="3200" b="1" dirty="0" err="1" smtClean="0"/>
                        <a:t>row_number</a:t>
                      </a:r>
                      <a:r>
                        <a:rPr lang="en-US" sz="3200" b="1" dirty="0" smtClean="0"/>
                        <a:t>()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Add a</a:t>
                      </a:r>
                      <a:r>
                        <a:rPr lang="en-US" sz="3200" baseline="0" dirty="0" smtClean="0"/>
                        <a:t> row number (type of ranking method – there are many others)</a:t>
                      </a:r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57029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010" y="312821"/>
            <a:ext cx="43327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What is the pipe ?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577516" y="4740443"/>
            <a:ext cx="9721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Why do it this way? – because it enables us to seam together data, visualization and analysis …… it’s worth the effort !</a:t>
            </a:r>
            <a:endParaRPr lang="en-US" sz="2400" dirty="0"/>
          </a:p>
        </p:txBody>
      </p:sp>
      <p:pic>
        <p:nvPicPr>
          <p:cNvPr id="12290" name="Picture 2" descr="Image result for pipe r magritt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302" y="389262"/>
            <a:ext cx="2539498" cy="294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63358" y="3332458"/>
            <a:ext cx="4079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Read this as “</a:t>
            </a:r>
            <a:r>
              <a:rPr lang="en-US" sz="2400" b="1" dirty="0" smtClean="0">
                <a:solidFill>
                  <a:srgbClr val="FF0000"/>
                </a:solidFill>
              </a:rPr>
              <a:t>and then do this</a:t>
            </a:r>
            <a:r>
              <a:rPr lang="en-US" sz="2400" dirty="0" smtClean="0"/>
              <a:t>”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85010" y="1860860"/>
            <a:ext cx="597278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</a:rPr>
              <a:t>df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 %&gt;%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    filter(sex == “male”) %&gt;%</a:t>
            </a:r>
          </a:p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    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</a:rPr>
              <a:t>group_by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(grade) %&gt;%</a:t>
            </a:r>
          </a:p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     summarize(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</a:rPr>
              <a:t>height_x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 = mean(height))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5288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53" y="1485381"/>
            <a:ext cx="9593014" cy="38391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10653" y="312821"/>
            <a:ext cx="3038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Example dataset: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96376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91" y="1573097"/>
            <a:ext cx="5407236" cy="45148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216568"/>
            <a:ext cx="10342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</a:t>
            </a:r>
            <a:r>
              <a:rPr lang="en-US" sz="2800" b="1" dirty="0" smtClean="0"/>
              <a:t>summarize() </a:t>
            </a:r>
            <a:r>
              <a:rPr lang="en-US" sz="2800" dirty="0" smtClean="0"/>
              <a:t>and </a:t>
            </a:r>
            <a:r>
              <a:rPr lang="en-US" sz="2800" b="1" dirty="0" err="1" smtClean="0"/>
              <a:t>group_by</a:t>
            </a:r>
            <a:r>
              <a:rPr lang="en-US" sz="2800" b="1" dirty="0" smtClean="0"/>
              <a:t>()</a:t>
            </a:r>
            <a:r>
              <a:rPr lang="en-US" sz="2800" dirty="0" smtClean="0"/>
              <a:t> to get summary data for each group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6619462" y="5438273"/>
            <a:ext cx="48827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n</a:t>
            </a:r>
            <a:r>
              <a:rPr lang="en-US" sz="2400" dirty="0" err="1" smtClean="0"/>
              <a:t>b</a:t>
            </a:r>
            <a:r>
              <a:rPr lang="en-US" sz="2400" dirty="0" smtClean="0"/>
              <a:t>, you can use ‘</a:t>
            </a:r>
            <a:r>
              <a:rPr lang="en-US" sz="2400" dirty="0" err="1" smtClean="0"/>
              <a:t>summarise</a:t>
            </a:r>
            <a:r>
              <a:rPr lang="en-US" sz="2400" dirty="0" smtClean="0"/>
              <a:t>’ or ‘summarize’ interchangeably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9585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11" y="461244"/>
            <a:ext cx="6096851" cy="30960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864" y="3347587"/>
            <a:ext cx="6011114" cy="285789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6184232" y="770021"/>
            <a:ext cx="1973179" cy="48126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887579" y="3866078"/>
            <a:ext cx="4892842" cy="121124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157411" y="548987"/>
            <a:ext cx="36151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Use the three dots icon “…” to browse for your folder you wish to be the working directory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280311" y="5120441"/>
            <a:ext cx="36151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Use the wheel icon to “Set As Working Directory”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8027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25" y="747465"/>
            <a:ext cx="9708868" cy="425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402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47" y="1957613"/>
            <a:ext cx="8021169" cy="39534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216568"/>
            <a:ext cx="3911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</a:t>
            </a:r>
            <a:r>
              <a:rPr lang="en-US" sz="2800" b="1" dirty="0" smtClean="0"/>
              <a:t>filter()</a:t>
            </a:r>
            <a:r>
              <a:rPr lang="en-US" sz="2800" dirty="0" smtClean="0"/>
              <a:t> to subset data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490300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0946" y="336884"/>
            <a:ext cx="3038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Example dataset: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388" y="1687294"/>
            <a:ext cx="9192908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379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31793"/>
            <a:ext cx="5382376" cy="38200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216568"/>
            <a:ext cx="77908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</a:t>
            </a:r>
            <a:r>
              <a:rPr lang="en-US" sz="2800" b="1" dirty="0" smtClean="0"/>
              <a:t>mutate() </a:t>
            </a:r>
            <a:r>
              <a:rPr lang="en-US" sz="2800" dirty="0" smtClean="0"/>
              <a:t>to add a new variable (column)</a:t>
            </a:r>
          </a:p>
          <a:p>
            <a:r>
              <a:rPr lang="en-US" sz="2800" dirty="0" smtClean="0"/>
              <a:t>Use </a:t>
            </a:r>
            <a:r>
              <a:rPr lang="en-US" sz="2800" b="1" dirty="0" smtClean="0"/>
              <a:t>select()</a:t>
            </a:r>
            <a:r>
              <a:rPr lang="en-US" sz="2800" dirty="0" smtClean="0"/>
              <a:t> to select specific columns in the dataset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872395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32" y="1413190"/>
            <a:ext cx="7068536" cy="38391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7832" y="312821"/>
            <a:ext cx="9721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Many </a:t>
            </a:r>
            <a:r>
              <a:rPr lang="en-US" sz="2800" dirty="0" err="1" smtClean="0"/>
              <a:t>dplyr</a:t>
            </a:r>
            <a:r>
              <a:rPr lang="en-US" sz="2800" dirty="0" smtClean="0"/>
              <a:t> functions can be chained together in successive rows: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5341824" y="3459593"/>
            <a:ext cx="53422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takes the data, adds an ‘</a:t>
            </a:r>
            <a:r>
              <a:rPr lang="en-US" dirty="0" err="1" smtClean="0"/>
              <a:t>avg</a:t>
            </a:r>
            <a:r>
              <a:rPr lang="en-US" dirty="0" smtClean="0"/>
              <a:t>’ column,  selects specific columns, then only keeps rows where the individual had at least 50 at bats (AB), and then groups the data by year and calculates the mean, </a:t>
            </a:r>
            <a:r>
              <a:rPr lang="en-US" dirty="0" err="1" smtClean="0"/>
              <a:t>sd</a:t>
            </a:r>
            <a:r>
              <a:rPr lang="en-US" dirty="0" smtClean="0"/>
              <a:t>, median </a:t>
            </a:r>
            <a:r>
              <a:rPr lang="en-US" dirty="0" err="1" smtClean="0"/>
              <a:t>avg</a:t>
            </a:r>
            <a:r>
              <a:rPr lang="en-US" dirty="0" smtClean="0"/>
              <a:t> by year</a:t>
            </a:r>
          </a:p>
        </p:txBody>
      </p:sp>
    </p:spTree>
    <p:extLst>
      <p:ext uri="{BB962C8B-B14F-4D97-AF65-F5344CB8AC3E}">
        <p14:creationId xmlns:p14="http://schemas.microsoft.com/office/powerpoint/2010/main" val="12485001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10" y="3117872"/>
            <a:ext cx="5523809" cy="30285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10" y="820030"/>
            <a:ext cx="7220958" cy="17528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06126" y="3117872"/>
            <a:ext cx="46201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beauty of this </a:t>
            </a:r>
            <a:r>
              <a:rPr lang="en-US" sz="2400" dirty="0" err="1" smtClean="0"/>
              <a:t>dplyr</a:t>
            </a:r>
            <a:r>
              <a:rPr lang="en-US" sz="2400" dirty="0" smtClean="0"/>
              <a:t>/</a:t>
            </a:r>
            <a:r>
              <a:rPr lang="en-US" sz="2400" dirty="0" err="1" smtClean="0"/>
              <a:t>tidyverse</a:t>
            </a:r>
            <a:r>
              <a:rPr lang="en-US" sz="2400" dirty="0" smtClean="0"/>
              <a:t> approach  is going from raw data to summary data to visualization in a simple chain.  </a:t>
            </a:r>
          </a:p>
          <a:p>
            <a:endParaRPr lang="en-US" sz="2400" dirty="0"/>
          </a:p>
          <a:p>
            <a:r>
              <a:rPr lang="en-US" sz="2400" dirty="0" smtClean="0"/>
              <a:t>Don’t worry about the visualization code right now – we cover this in the next section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303208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13" y="1257309"/>
            <a:ext cx="2972215" cy="34771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216568"/>
            <a:ext cx="9403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</a:t>
            </a:r>
            <a:r>
              <a:rPr lang="en-US" sz="2800" b="1" dirty="0" smtClean="0"/>
              <a:t>n() </a:t>
            </a:r>
            <a:r>
              <a:rPr lang="en-US" sz="2800" dirty="0" smtClean="0"/>
              <a:t>to count number of observations per group (or groups):</a:t>
            </a:r>
          </a:p>
        </p:txBody>
      </p:sp>
    </p:spTree>
    <p:extLst>
      <p:ext uri="{BB962C8B-B14F-4D97-AF65-F5344CB8AC3E}">
        <p14:creationId xmlns:p14="http://schemas.microsoft.com/office/powerpoint/2010/main" val="5091117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29" y="1578666"/>
            <a:ext cx="10088383" cy="32675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216568"/>
            <a:ext cx="5473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</a:t>
            </a:r>
            <a:r>
              <a:rPr lang="en-US" sz="2800" b="1" dirty="0" smtClean="0"/>
              <a:t>arrange() </a:t>
            </a:r>
            <a:r>
              <a:rPr lang="en-US" sz="2800" dirty="0" smtClean="0"/>
              <a:t>to order by a variable:</a:t>
            </a:r>
          </a:p>
        </p:txBody>
      </p:sp>
    </p:spTree>
    <p:extLst>
      <p:ext uri="{BB962C8B-B14F-4D97-AF65-F5344CB8AC3E}">
        <p14:creationId xmlns:p14="http://schemas.microsoft.com/office/powerpoint/2010/main" val="33166992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28508"/>
            <a:ext cx="10107436" cy="32865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216568"/>
            <a:ext cx="5473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</a:t>
            </a:r>
            <a:r>
              <a:rPr lang="en-US" sz="2800" b="1" dirty="0" smtClean="0"/>
              <a:t>arrange() </a:t>
            </a:r>
            <a:r>
              <a:rPr lang="en-US" sz="2800" dirty="0" smtClean="0"/>
              <a:t>to order by a variable:</a:t>
            </a:r>
          </a:p>
        </p:txBody>
      </p:sp>
    </p:spTree>
    <p:extLst>
      <p:ext uri="{BB962C8B-B14F-4D97-AF65-F5344CB8AC3E}">
        <p14:creationId xmlns:p14="http://schemas.microsoft.com/office/powerpoint/2010/main" val="34477422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72" y="2379124"/>
            <a:ext cx="9669224" cy="17147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216568"/>
            <a:ext cx="103230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Use </a:t>
            </a:r>
            <a:r>
              <a:rPr lang="en-US" sz="2800" b="1" dirty="0" err="1" smtClean="0"/>
              <a:t>summarize_at</a:t>
            </a:r>
            <a:r>
              <a:rPr lang="en-US" sz="2800" b="1" dirty="0" smtClean="0"/>
              <a:t>() </a:t>
            </a:r>
            <a:r>
              <a:rPr lang="en-US" sz="2800" dirty="0" smtClean="0"/>
              <a:t>and </a:t>
            </a:r>
            <a:r>
              <a:rPr lang="en-US" sz="2800" b="1" dirty="0" err="1" smtClean="0"/>
              <a:t>summarize_if</a:t>
            </a:r>
            <a:r>
              <a:rPr lang="en-US" sz="2800" b="1" dirty="0" smtClean="0"/>
              <a:t>() </a:t>
            </a:r>
            <a:r>
              <a:rPr lang="en-US" sz="2800" dirty="0" smtClean="0"/>
              <a:t>to get summary information over multiple variables</a:t>
            </a:r>
          </a:p>
        </p:txBody>
      </p:sp>
    </p:spTree>
    <p:extLst>
      <p:ext uri="{BB962C8B-B14F-4D97-AF65-F5344CB8AC3E}">
        <p14:creationId xmlns:p14="http://schemas.microsoft.com/office/powerpoint/2010/main" val="3349700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45" y="2060671"/>
            <a:ext cx="10993384" cy="34104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4659" y="336884"/>
            <a:ext cx="8087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Packages - what are they and how do they help you ?</a:t>
            </a:r>
          </a:p>
        </p:txBody>
      </p:sp>
    </p:spTree>
    <p:extLst>
      <p:ext uri="{BB962C8B-B14F-4D97-AF65-F5344CB8AC3E}">
        <p14:creationId xmlns:p14="http://schemas.microsoft.com/office/powerpoint/2010/main" val="14696947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06905" y="1708484"/>
            <a:ext cx="102846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A very brief introduction to </a:t>
            </a:r>
            <a:r>
              <a:rPr lang="en-US" sz="6000" dirty="0" err="1" smtClean="0"/>
              <a:t>tidyr</a:t>
            </a:r>
            <a:endParaRPr lang="en-US" sz="6000" dirty="0"/>
          </a:p>
        </p:txBody>
      </p:sp>
      <p:sp>
        <p:nvSpPr>
          <p:cNvPr id="4" name="TextBox 3"/>
          <p:cNvSpPr txBox="1"/>
          <p:nvPr/>
        </p:nvSpPr>
        <p:spPr>
          <a:xfrm>
            <a:off x="1737368" y="3633536"/>
            <a:ext cx="90236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So far all the datasets have been in ‘tidy’ format with observations in rows, variables in columns, and values in columns  - what about if data are not in this format ?  </a:t>
            </a:r>
            <a:endParaRPr lang="en-US" sz="2400" dirty="0"/>
          </a:p>
          <a:p>
            <a:endParaRPr lang="en-US" sz="2400" dirty="0" smtClean="0"/>
          </a:p>
          <a:p>
            <a:pPr marL="342900" indent="-342900">
              <a:buFontTx/>
              <a:buChar char="-"/>
            </a:pPr>
            <a:r>
              <a:rPr lang="en-US" sz="2400" dirty="0" smtClean="0"/>
              <a:t>ggplot2 wants data in a long format for plotting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Several statistical tests need data in a long format to work properly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1775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239963"/>
              </p:ext>
            </p:extLst>
          </p:nvPr>
        </p:nvGraphicFramePr>
        <p:xfrm>
          <a:off x="973221" y="1008426"/>
          <a:ext cx="10360526" cy="37490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237831"/>
                <a:gridCol w="7122695"/>
              </a:tblGrid>
              <a:tr h="822960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Function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What</a:t>
                      </a:r>
                      <a:r>
                        <a:rPr lang="en-US" sz="3600" baseline="0" dirty="0" smtClean="0"/>
                        <a:t> it does</a:t>
                      </a:r>
                      <a:endParaRPr lang="en-US" sz="3600" dirty="0"/>
                    </a:p>
                  </a:txBody>
                  <a:tcPr/>
                </a:tc>
              </a:tr>
              <a:tr h="73152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gather()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Convert data from wide to long formats</a:t>
                      </a:r>
                      <a:endParaRPr lang="en-US" sz="3200" dirty="0"/>
                    </a:p>
                  </a:txBody>
                  <a:tcPr/>
                </a:tc>
              </a:tr>
              <a:tr h="73152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spread()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Convert data from long to wide formats</a:t>
                      </a:r>
                      <a:endParaRPr lang="en-US" sz="3200" dirty="0"/>
                    </a:p>
                  </a:txBody>
                  <a:tcPr/>
                </a:tc>
              </a:tr>
              <a:tr h="73152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separate()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Convert one variable into two</a:t>
                      </a:r>
                      <a:endParaRPr lang="en-US" sz="3200" dirty="0"/>
                    </a:p>
                  </a:txBody>
                  <a:tcPr/>
                </a:tc>
              </a:tr>
              <a:tr h="73152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unite()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Convert two or more variables into one</a:t>
                      </a:r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76612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36" y="1202194"/>
            <a:ext cx="9325469" cy="40343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1668" y="192505"/>
            <a:ext cx="5859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Example of an ‘untidy’ dataset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7194884" y="3219361"/>
            <a:ext cx="43233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Here we are measuring anxiety levels before, during and after a therapy session</a:t>
            </a:r>
          </a:p>
          <a:p>
            <a:endParaRPr lang="en-US" sz="2400" dirty="0"/>
          </a:p>
          <a:p>
            <a:r>
              <a:rPr lang="en-US" sz="2400" dirty="0" smtClean="0"/>
              <a:t>All the anxiety level values should just be in one column – this would make it tidy.  Other identifying info should be in their own columns too.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1973179" y="862899"/>
            <a:ext cx="8542421" cy="3633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1426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574" y="2317572"/>
            <a:ext cx="7087589" cy="10574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41" y="2317572"/>
            <a:ext cx="3719248" cy="40139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216568"/>
            <a:ext cx="10323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Use </a:t>
            </a:r>
            <a:r>
              <a:rPr lang="en-US" sz="2800" b="1" dirty="0" smtClean="0"/>
              <a:t>gather() </a:t>
            </a:r>
            <a:r>
              <a:rPr lang="en-US" sz="2800" dirty="0" smtClean="0"/>
              <a:t>to convert data from a wide format to a long format</a:t>
            </a:r>
          </a:p>
        </p:txBody>
      </p:sp>
    </p:spTree>
    <p:extLst>
      <p:ext uri="{BB962C8B-B14F-4D97-AF65-F5344CB8AC3E}">
        <p14:creationId xmlns:p14="http://schemas.microsoft.com/office/powerpoint/2010/main" val="20663450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810" y="1827220"/>
            <a:ext cx="6731872" cy="12769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10" y="3543188"/>
            <a:ext cx="5866261" cy="20154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216568"/>
            <a:ext cx="11020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Use </a:t>
            </a:r>
            <a:r>
              <a:rPr lang="en-US" sz="2800" b="1" dirty="0" smtClean="0"/>
              <a:t>spread() </a:t>
            </a:r>
            <a:r>
              <a:rPr lang="en-US" sz="2800" dirty="0" smtClean="0"/>
              <a:t>to convert data from a long format back to a wide format</a:t>
            </a:r>
          </a:p>
        </p:txBody>
      </p:sp>
    </p:spTree>
    <p:extLst>
      <p:ext uri="{BB962C8B-B14F-4D97-AF65-F5344CB8AC3E}">
        <p14:creationId xmlns:p14="http://schemas.microsoft.com/office/powerpoint/2010/main" val="2094397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90" y="1590857"/>
            <a:ext cx="6858957" cy="9812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90" y="2779287"/>
            <a:ext cx="3620005" cy="37057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216568"/>
            <a:ext cx="11020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Use </a:t>
            </a:r>
            <a:r>
              <a:rPr lang="en-US" sz="2800" b="1" dirty="0" smtClean="0"/>
              <a:t>unite() </a:t>
            </a:r>
            <a:r>
              <a:rPr lang="en-US" sz="2800" dirty="0" smtClean="0"/>
              <a:t>to join variables together</a:t>
            </a:r>
          </a:p>
        </p:txBody>
      </p:sp>
    </p:spTree>
    <p:extLst>
      <p:ext uri="{BB962C8B-B14F-4D97-AF65-F5344CB8AC3E}">
        <p14:creationId xmlns:p14="http://schemas.microsoft.com/office/powerpoint/2010/main" val="9176151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89" y="1552257"/>
            <a:ext cx="6763694" cy="9621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89" y="2731160"/>
            <a:ext cx="3867690" cy="37057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216568"/>
            <a:ext cx="11020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Use </a:t>
            </a:r>
            <a:r>
              <a:rPr lang="en-US" sz="2800" b="1" dirty="0" smtClean="0"/>
              <a:t>separate() </a:t>
            </a:r>
            <a:r>
              <a:rPr lang="en-US" sz="2800" dirty="0" smtClean="0"/>
              <a:t>to separate variables into different columns</a:t>
            </a:r>
          </a:p>
        </p:txBody>
      </p:sp>
    </p:spTree>
    <p:extLst>
      <p:ext uri="{BB962C8B-B14F-4D97-AF65-F5344CB8AC3E}">
        <p14:creationId xmlns:p14="http://schemas.microsoft.com/office/powerpoint/2010/main" val="4185213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3874" y="1780673"/>
            <a:ext cx="1147812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/>
              <a:t>2</a:t>
            </a:r>
            <a:r>
              <a:rPr lang="en-US" sz="8800" b="1" dirty="0" smtClean="0"/>
              <a:t>. Data Visualization &amp; Descriptive Statistics </a:t>
            </a:r>
            <a:endParaRPr 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26842528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5643" y="529390"/>
            <a:ext cx="93846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ggplot2</a:t>
            </a:r>
            <a:endParaRPr lang="en-US" sz="4400" b="1" dirty="0"/>
          </a:p>
        </p:txBody>
      </p:sp>
      <p:pic>
        <p:nvPicPr>
          <p:cNvPr id="15362" name="Picture 2" descr="Image result for ggplot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832" y="1897331"/>
            <a:ext cx="3165141" cy="3672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086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16568"/>
            <a:ext cx="11478126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ggplot2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These slides contain some basic information for creating ggplot2 figures. I am summarizing here but the tutorial code files go through step by step.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 will demonstrate code for many of the most typical plots that are made in ggplot2.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Throughout the course we will see several more examples that I do not have space to include in the slides, but all code for these examples will be provided in the additional material,.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Please see references for many other guides on how to make ggplot2 graphs.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Remember that ggplot2 figures are highly customizable – every part of the figure can be altered - we will only touch the surface of the vast number of possibilities in graphing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The focus here will be on charts used commonly when doing statistical analysis.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78076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02" y="1428471"/>
            <a:ext cx="11431595" cy="4001058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V="1">
            <a:off x="3392905" y="1852863"/>
            <a:ext cx="3152274" cy="3777916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85637" y="5673894"/>
            <a:ext cx="36151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Use the install icon to open up the Install Packages menu window. 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746121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011" y="288758"/>
            <a:ext cx="2347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Example Dataset: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11" y="1212088"/>
            <a:ext cx="5115639" cy="17909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16" y="4326286"/>
            <a:ext cx="8402223" cy="2572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745" y="3077872"/>
            <a:ext cx="5483462" cy="378012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52274" y="4066674"/>
            <a:ext cx="1193345" cy="9012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80128" y="1571708"/>
            <a:ext cx="57992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There are several functions for plotting in base-R  and we will use some. An example scatterplot is below using the </a:t>
            </a:r>
            <a:r>
              <a:rPr lang="en-US" b="1" dirty="0" smtClean="0"/>
              <a:t>plot() </a:t>
            </a:r>
            <a:r>
              <a:rPr lang="en-US" dirty="0" smtClean="0"/>
              <a:t>function.  These can be made beautiful (with a lot of work) However, ggplot2 gives us far more control.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6005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79" y="2935729"/>
            <a:ext cx="10317015" cy="32484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1579" y="577516"/>
            <a:ext cx="90290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Building up layers of a ggplot2 graph  – an illustration</a:t>
            </a:r>
          </a:p>
          <a:p>
            <a:endParaRPr lang="en-US" sz="3200" dirty="0"/>
          </a:p>
          <a:p>
            <a:r>
              <a:rPr lang="en-US" sz="3200" dirty="0" smtClean="0"/>
              <a:t>Example 1  - a scatterplot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542376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15" y="598515"/>
            <a:ext cx="9250066" cy="8002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15" y="1943076"/>
            <a:ext cx="5203176" cy="438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448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5912" y="385010"/>
            <a:ext cx="4478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geom_point</a:t>
            </a:r>
            <a:r>
              <a:rPr lang="en-US" sz="2400" dirty="0" smtClean="0"/>
              <a:t>() shapes – use “</a:t>
            </a:r>
            <a:r>
              <a:rPr lang="en-US" sz="2400" dirty="0" err="1" smtClean="0"/>
              <a:t>pch</a:t>
            </a:r>
            <a:r>
              <a:rPr lang="en-US" sz="2400" dirty="0" smtClean="0"/>
              <a:t>=“</a:t>
            </a:r>
            <a:endParaRPr lang="en-US" sz="2400" dirty="0"/>
          </a:p>
        </p:txBody>
      </p:sp>
      <p:pic>
        <p:nvPicPr>
          <p:cNvPr id="16386" name="Picture 2" descr="Image result for pch 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912" y="1602289"/>
            <a:ext cx="6145210" cy="438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4960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Image result for pch 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68" y="846675"/>
            <a:ext cx="5683083" cy="568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45912" y="385010"/>
            <a:ext cx="7590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Other common ggplot2 attributes that you may wish to set: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132121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00" y="1387022"/>
            <a:ext cx="8049748" cy="52871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00" y="1148864"/>
            <a:ext cx="8287907" cy="2381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8080" y="168442"/>
            <a:ext cx="3459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Color by grouping variable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648269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858" y="1140957"/>
            <a:ext cx="7354326" cy="5334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858" y="1992737"/>
            <a:ext cx="6333333" cy="41238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16552" y="2550694"/>
            <a:ext cx="342741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To add linear </a:t>
            </a:r>
            <a:r>
              <a:rPr lang="en-US" sz="2000" dirty="0" err="1" smtClean="0"/>
              <a:t>trendline</a:t>
            </a:r>
            <a:r>
              <a:rPr lang="en-US" sz="2000" dirty="0"/>
              <a:t>:</a:t>
            </a:r>
            <a:endParaRPr lang="en-US" sz="2000" dirty="0" smtClean="0"/>
          </a:p>
          <a:p>
            <a:r>
              <a:rPr lang="en-US" sz="2000" dirty="0" err="1" smtClean="0"/>
              <a:t>stat_smooth</a:t>
            </a:r>
            <a:r>
              <a:rPr lang="en-US" sz="2000" dirty="0" smtClean="0"/>
              <a:t>(method=“lm”)</a:t>
            </a:r>
          </a:p>
          <a:p>
            <a:endParaRPr lang="en-US" sz="2000" dirty="0"/>
          </a:p>
          <a:p>
            <a:r>
              <a:rPr lang="en-US" sz="2000" dirty="0" smtClean="0"/>
              <a:t>To separate groups into panels:</a:t>
            </a:r>
          </a:p>
          <a:p>
            <a:r>
              <a:rPr lang="en-US" sz="2000" dirty="0" err="1" smtClean="0"/>
              <a:t>facet_wrap</a:t>
            </a:r>
            <a:r>
              <a:rPr lang="en-US" sz="2000" dirty="0" smtClean="0"/>
              <a:t>(~Region)</a:t>
            </a:r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925963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78" y="664888"/>
            <a:ext cx="8964276" cy="15337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78" y="2425874"/>
            <a:ext cx="6333333" cy="41238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91137" y="2622884"/>
            <a:ext cx="435543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There are numerous methods for setting colors.  Here we set them manually using </a:t>
            </a:r>
          </a:p>
          <a:p>
            <a:endParaRPr lang="en-US" sz="2000" dirty="0"/>
          </a:p>
          <a:p>
            <a:r>
              <a:rPr lang="en-US" sz="2000" dirty="0" err="1" smtClean="0"/>
              <a:t>scale_color_manual</a:t>
            </a:r>
            <a:r>
              <a:rPr lang="en-US" sz="2000" dirty="0" smtClean="0"/>
              <a:t>(values=c( …….))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Other options include generating a gradient of colors or using other predefined color palettes.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780629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688" y="2029429"/>
            <a:ext cx="5495238" cy="48285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30" y="645094"/>
            <a:ext cx="9478698" cy="14289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6630" y="3007895"/>
            <a:ext cx="37348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Examples of additional customization: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Axes titles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Main title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Subtitle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Annotating text on graph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Theme of 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6787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67" y="1922420"/>
            <a:ext cx="9745435" cy="18100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5767" y="385010"/>
            <a:ext cx="6079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Exporting your ggplot2 figure to your computer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902376" y="4899957"/>
            <a:ext cx="582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.</a:t>
            </a:r>
            <a:r>
              <a:rPr lang="en-US" dirty="0" err="1" smtClean="0"/>
              <a:t>png</a:t>
            </a:r>
            <a:r>
              <a:rPr lang="en-US" dirty="0" smtClean="0"/>
              <a:t> image will be located inside your working directory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910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00" y="2224166"/>
            <a:ext cx="10840519" cy="35269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2200" y="288758"/>
            <a:ext cx="102370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Some useful functions – these are here for reference (you may wish to use them at some point !)</a:t>
            </a:r>
          </a:p>
          <a:p>
            <a:endParaRPr lang="en-US" sz="2000" dirty="0"/>
          </a:p>
          <a:p>
            <a:r>
              <a:rPr lang="en-US" sz="2000" dirty="0" smtClean="0"/>
              <a:t>You don’t need to remember them  - just come back and copy/paste them when needed.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275534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1263" y="264694"/>
            <a:ext cx="5099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Making line graphs in ggplot2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17" y="3371714"/>
            <a:ext cx="5077534" cy="19433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50917" y="1648926"/>
            <a:ext cx="2265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Example Dataset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917" y="2341424"/>
            <a:ext cx="8383170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8998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66" y="1589676"/>
            <a:ext cx="9364382" cy="35342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1263" y="264694"/>
            <a:ext cx="60262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Building up a line graph in ggplot2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799628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180" y="656910"/>
            <a:ext cx="5744377" cy="924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80" y="1580964"/>
            <a:ext cx="5495238" cy="48285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77726" y="1949116"/>
            <a:ext cx="2130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Basic line graph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20817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48" y="354787"/>
            <a:ext cx="6347969" cy="19312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878" y="1856925"/>
            <a:ext cx="5495238" cy="48285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6611" y="3672934"/>
            <a:ext cx="2946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Customized line graph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562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59" y="366292"/>
            <a:ext cx="5658640" cy="24196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299" y="1576136"/>
            <a:ext cx="5495238" cy="48285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1394" y="3768468"/>
            <a:ext cx="39072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Overlaying individual observation data with summary data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5863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62" y="396878"/>
            <a:ext cx="8238280" cy="46675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5011" y="5751095"/>
            <a:ext cx="11044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ggplot2 is very versatile – here we are seeing the median life expectancy of four continents (dark blue lines) against each individual country life expectancy over a range of years (see tutorial for code)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23049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1263" y="264694"/>
            <a:ext cx="5868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Making histogram plots in ggplot2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8372051" y="1555845"/>
            <a:ext cx="32481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 data from the ‘</a:t>
            </a:r>
            <a:r>
              <a:rPr lang="en-US" dirty="0" err="1" smtClean="0"/>
              <a:t>babynames</a:t>
            </a:r>
            <a:r>
              <a:rPr lang="en-US" dirty="0" smtClean="0"/>
              <a:t>’ package – contains the total number of children born in each year with a given name and gender 1880-2015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29" y="1655006"/>
            <a:ext cx="5096586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620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80" y="1121416"/>
            <a:ext cx="7316221" cy="6573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57" y="2124681"/>
            <a:ext cx="7639844" cy="42829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7119" y="232012"/>
            <a:ext cx="7545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 </a:t>
            </a:r>
            <a:r>
              <a:rPr lang="en-US" b="1" dirty="0" err="1" smtClean="0"/>
              <a:t>geom_bar</a:t>
            </a:r>
            <a:r>
              <a:rPr lang="en-US" b="1" dirty="0" smtClean="0"/>
              <a:t>() </a:t>
            </a:r>
            <a:r>
              <a:rPr lang="en-US" dirty="0" smtClean="0"/>
              <a:t>if data is already in summary format (i.e. every row is a count)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99784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23" y="838436"/>
            <a:ext cx="4982270" cy="27245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00" y="4193147"/>
            <a:ext cx="3410426" cy="18290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27594" y="573205"/>
            <a:ext cx="57320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 using the ‘Batting’ dataset from ‘</a:t>
            </a:r>
            <a:r>
              <a:rPr lang="en-US" dirty="0" err="1" smtClean="0"/>
              <a:t>Lahman</a:t>
            </a:r>
            <a:r>
              <a:rPr lang="en-US" dirty="0" smtClean="0"/>
              <a:t>’ package, we have a dataset that has individual observations on each row (i.e. not summary frequency counts).</a:t>
            </a:r>
          </a:p>
          <a:p>
            <a:endParaRPr lang="en-US" dirty="0"/>
          </a:p>
          <a:p>
            <a:r>
              <a:rPr lang="en-US" dirty="0" smtClean="0"/>
              <a:t>We can create histograms directly from this. </a:t>
            </a:r>
          </a:p>
        </p:txBody>
      </p:sp>
    </p:spTree>
    <p:extLst>
      <p:ext uri="{BB962C8B-B14F-4D97-AF65-F5344CB8AC3E}">
        <p14:creationId xmlns:p14="http://schemas.microsoft.com/office/powerpoint/2010/main" val="45371485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062" y="1320365"/>
            <a:ext cx="5819048" cy="47904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55" y="347986"/>
            <a:ext cx="4772691" cy="457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23881" y="1501254"/>
            <a:ext cx="4531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Again, these base-r plots can be modified (we’ll have some examples in the tutorial) but to create beautiful plots we should use ggplot2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104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840</TotalTime>
  <Words>7434</Words>
  <Application>Microsoft Office PowerPoint</Application>
  <PresentationFormat>Widescreen</PresentationFormat>
  <Paragraphs>695</Paragraphs>
  <Slides>271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271</vt:i4>
      </vt:variant>
    </vt:vector>
  </HeadingPairs>
  <TitlesOfParts>
    <vt:vector size="278" baseType="lpstr">
      <vt:lpstr>Arial</vt:lpstr>
      <vt:lpstr>Calibri</vt:lpstr>
      <vt:lpstr>Calibri Light</vt:lpstr>
      <vt:lpstr>Cambria Math</vt:lpstr>
      <vt:lpstr>PT Sans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Columbia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Curley</dc:creator>
  <cp:lastModifiedBy>James Curley</cp:lastModifiedBy>
  <cp:revision>224</cp:revision>
  <dcterms:created xsi:type="dcterms:W3CDTF">2018-06-01T16:15:50Z</dcterms:created>
  <dcterms:modified xsi:type="dcterms:W3CDTF">2018-06-02T12:57:04Z</dcterms:modified>
</cp:coreProperties>
</file>